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9" r:id="rId3"/>
    <p:sldId id="257" r:id="rId4"/>
    <p:sldId id="258" r:id="rId5"/>
    <p:sldId id="260" r:id="rId6"/>
    <p:sldId id="261" r:id="rId7"/>
    <p:sldId id="278" r:id="rId8"/>
    <p:sldId id="264" r:id="rId9"/>
    <p:sldId id="265" r:id="rId10"/>
    <p:sldId id="276" r:id="rId11"/>
    <p:sldId id="277" r:id="rId12"/>
    <p:sldId id="275" r:id="rId13"/>
    <p:sldId id="263" r:id="rId14"/>
    <p:sldId id="262" r:id="rId15"/>
    <p:sldId id="274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B4C2D9D-F967-4057-917C-B13E2060A54D}" v="67" dt="2020-01-25T15:18:17.62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0" d="100"/>
          <a:sy n="50" d="100"/>
        </p:scale>
        <p:origin x="5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13" Type="http://schemas.openxmlformats.org/officeDocument/2006/relationships/image" Target="../media/image29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8.sv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6" Type="http://schemas.openxmlformats.org/officeDocument/2006/relationships/image" Target="../media/image22.sv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svg"/><Relationship Id="rId4" Type="http://schemas.openxmlformats.org/officeDocument/2006/relationships/image" Target="../media/image20.svg"/><Relationship Id="rId9" Type="http://schemas.openxmlformats.org/officeDocument/2006/relationships/image" Target="../media/image25.png"/><Relationship Id="rId14" Type="http://schemas.openxmlformats.org/officeDocument/2006/relationships/image" Target="../media/image30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13" Type="http://schemas.openxmlformats.org/officeDocument/2006/relationships/image" Target="../media/image29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8.sv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6" Type="http://schemas.openxmlformats.org/officeDocument/2006/relationships/image" Target="../media/image22.sv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svg"/><Relationship Id="rId4" Type="http://schemas.openxmlformats.org/officeDocument/2006/relationships/image" Target="../media/image20.svg"/><Relationship Id="rId9" Type="http://schemas.openxmlformats.org/officeDocument/2006/relationships/image" Target="../media/image25.png"/><Relationship Id="rId14" Type="http://schemas.openxmlformats.org/officeDocument/2006/relationships/image" Target="../media/image3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915BF40-7D8D-4003-9B13-0EEC5702264A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AF948B82-23EF-4669-B93B-37C39B54D2E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The U.S. infant mortality rate over time</a:t>
          </a:r>
          <a:endParaRPr lang="en-US"/>
        </a:p>
      </dgm:t>
    </dgm:pt>
    <dgm:pt modelId="{BE642D8F-ABEB-40BA-955D-C5225A9F281F}" type="parTrans" cxnId="{9F81CE50-BABE-4189-B031-B9937DA91DB8}">
      <dgm:prSet/>
      <dgm:spPr/>
      <dgm:t>
        <a:bodyPr/>
        <a:lstStyle/>
        <a:p>
          <a:endParaRPr lang="en-US"/>
        </a:p>
      </dgm:t>
    </dgm:pt>
    <dgm:pt modelId="{3A831018-0EE2-4A5A-B3C3-3D8600EDA279}" type="sibTrans" cxnId="{9F81CE50-BABE-4189-B031-B9937DA91DB8}">
      <dgm:prSet/>
      <dgm:spPr/>
      <dgm:t>
        <a:bodyPr/>
        <a:lstStyle/>
        <a:p>
          <a:endParaRPr lang="en-US"/>
        </a:p>
      </dgm:t>
    </dgm:pt>
    <dgm:pt modelId="{93956661-C093-4D63-99BA-67A64283353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When are deaths occurring</a:t>
          </a:r>
          <a:endParaRPr lang="en-US"/>
        </a:p>
      </dgm:t>
    </dgm:pt>
    <dgm:pt modelId="{7FEB44EA-9F6B-46C6-9BD7-2F22A3BF016F}" type="parTrans" cxnId="{5F0EE044-C1F7-43E6-8C3D-6133AC06A8D8}">
      <dgm:prSet/>
      <dgm:spPr/>
      <dgm:t>
        <a:bodyPr/>
        <a:lstStyle/>
        <a:p>
          <a:endParaRPr lang="en-US"/>
        </a:p>
      </dgm:t>
    </dgm:pt>
    <dgm:pt modelId="{A59CFAC0-DF32-491B-9606-69A09E558A4A}" type="sibTrans" cxnId="{5F0EE044-C1F7-43E6-8C3D-6133AC06A8D8}">
      <dgm:prSet/>
      <dgm:spPr/>
      <dgm:t>
        <a:bodyPr/>
        <a:lstStyle/>
        <a:p>
          <a:endParaRPr lang="en-US"/>
        </a:p>
      </dgm:t>
    </dgm:pt>
    <dgm:pt modelId="{DA932B80-D01D-41D1-AF7D-37EEDF446E0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Infant mortality rates by state</a:t>
          </a:r>
          <a:endParaRPr lang="en-US"/>
        </a:p>
      </dgm:t>
    </dgm:pt>
    <dgm:pt modelId="{7769BFEB-0E5B-4ADF-87D7-A08B0AA4A867}" type="parTrans" cxnId="{A53074EC-9292-47A6-9B90-8D645535CF1B}">
      <dgm:prSet/>
      <dgm:spPr/>
      <dgm:t>
        <a:bodyPr/>
        <a:lstStyle/>
        <a:p>
          <a:endParaRPr lang="en-US"/>
        </a:p>
      </dgm:t>
    </dgm:pt>
    <dgm:pt modelId="{470C5065-CA05-4A27-B10F-1E29E69C4F62}" type="sibTrans" cxnId="{A53074EC-9292-47A6-9B90-8D645535CF1B}">
      <dgm:prSet/>
      <dgm:spPr/>
      <dgm:t>
        <a:bodyPr/>
        <a:lstStyle/>
        <a:p>
          <a:endParaRPr lang="en-US"/>
        </a:p>
      </dgm:t>
    </dgm:pt>
    <dgm:pt modelId="{4FE2CE87-5483-424E-B965-D1F7DBCAD53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dirty="0"/>
            <a:t>Infant mortality rates by race &amp; ethnicity </a:t>
          </a:r>
          <a:endParaRPr lang="en-US" dirty="0"/>
        </a:p>
      </dgm:t>
    </dgm:pt>
    <dgm:pt modelId="{55BB0AB1-4B4E-469A-8483-2E5258AB86E5}" type="parTrans" cxnId="{DC09E6EA-0F68-4D35-9796-EF1AF4EA29BA}">
      <dgm:prSet/>
      <dgm:spPr/>
      <dgm:t>
        <a:bodyPr/>
        <a:lstStyle/>
        <a:p>
          <a:endParaRPr lang="en-US"/>
        </a:p>
      </dgm:t>
    </dgm:pt>
    <dgm:pt modelId="{7DF2FCB3-FD16-4BE9-AD54-1251F9F1E603}" type="sibTrans" cxnId="{DC09E6EA-0F68-4D35-9796-EF1AF4EA29BA}">
      <dgm:prSet/>
      <dgm:spPr/>
      <dgm:t>
        <a:bodyPr/>
        <a:lstStyle/>
        <a:p>
          <a:endParaRPr lang="en-US"/>
        </a:p>
      </dgm:t>
    </dgm:pt>
    <dgm:pt modelId="{9EA2856B-3379-44A9-AF49-1D04657E221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How does the mortality rate compare amongst maternal ages</a:t>
          </a:r>
          <a:endParaRPr lang="en-US"/>
        </a:p>
      </dgm:t>
    </dgm:pt>
    <dgm:pt modelId="{4FC7D17E-6520-4C1C-A5E7-762F8CFBD9EB}" type="parTrans" cxnId="{417B29E6-20E1-43FA-8BA8-01180FEDD6F2}">
      <dgm:prSet/>
      <dgm:spPr/>
      <dgm:t>
        <a:bodyPr/>
        <a:lstStyle/>
        <a:p>
          <a:endParaRPr lang="en-US"/>
        </a:p>
      </dgm:t>
    </dgm:pt>
    <dgm:pt modelId="{C56B2135-BEB1-4BF5-A1DA-FAA293473151}" type="sibTrans" cxnId="{417B29E6-20E1-43FA-8BA8-01180FEDD6F2}">
      <dgm:prSet/>
      <dgm:spPr/>
      <dgm:t>
        <a:bodyPr/>
        <a:lstStyle/>
        <a:p>
          <a:endParaRPr lang="en-US"/>
        </a:p>
      </dgm:t>
    </dgm:pt>
    <dgm:pt modelId="{A3820C2B-9A1E-490F-9DFA-36ACF791707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What are the most common causes</a:t>
          </a:r>
          <a:endParaRPr lang="en-US"/>
        </a:p>
      </dgm:t>
    </dgm:pt>
    <dgm:pt modelId="{C485D3BC-CA0A-4E71-BD24-6F3EB78EEC6E}" type="parTrans" cxnId="{687AD97D-7483-4FE8-AB2D-61A69163D61E}">
      <dgm:prSet/>
      <dgm:spPr/>
      <dgm:t>
        <a:bodyPr/>
        <a:lstStyle/>
        <a:p>
          <a:endParaRPr lang="en-US"/>
        </a:p>
      </dgm:t>
    </dgm:pt>
    <dgm:pt modelId="{60428F2F-0B75-4DCB-83E7-F8BF7CAA3A72}" type="sibTrans" cxnId="{687AD97D-7483-4FE8-AB2D-61A69163D61E}">
      <dgm:prSet/>
      <dgm:spPr/>
      <dgm:t>
        <a:bodyPr/>
        <a:lstStyle/>
        <a:p>
          <a:endParaRPr lang="en-US"/>
        </a:p>
      </dgm:t>
    </dgm:pt>
    <dgm:pt modelId="{6ABBD34D-8307-4F34-9F3E-2CA7C6D4373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OB-GYN income comparisons</a:t>
          </a:r>
          <a:endParaRPr lang="en-US"/>
        </a:p>
      </dgm:t>
    </dgm:pt>
    <dgm:pt modelId="{8AD45A5B-CE36-4C00-9E54-2A5416EDDAD4}" type="parTrans" cxnId="{44B907ED-CB03-48A3-B8C5-127F77D27B1C}">
      <dgm:prSet/>
      <dgm:spPr/>
      <dgm:t>
        <a:bodyPr/>
        <a:lstStyle/>
        <a:p>
          <a:endParaRPr lang="en-US"/>
        </a:p>
      </dgm:t>
    </dgm:pt>
    <dgm:pt modelId="{859F55FB-7294-424E-A788-3BE0D37EE894}" type="sibTrans" cxnId="{44B907ED-CB03-48A3-B8C5-127F77D27B1C}">
      <dgm:prSet/>
      <dgm:spPr/>
      <dgm:t>
        <a:bodyPr/>
        <a:lstStyle/>
        <a:p>
          <a:endParaRPr lang="en-US"/>
        </a:p>
      </dgm:t>
    </dgm:pt>
    <dgm:pt modelId="{E7EE3079-4A40-4446-B6DB-3AEA2A36910C}" type="pres">
      <dgm:prSet presAssocID="{4915BF40-7D8D-4003-9B13-0EEC5702264A}" presName="root" presStyleCnt="0">
        <dgm:presLayoutVars>
          <dgm:dir/>
          <dgm:resizeHandles val="exact"/>
        </dgm:presLayoutVars>
      </dgm:prSet>
      <dgm:spPr/>
    </dgm:pt>
    <dgm:pt modelId="{F726F086-0349-4768-8FC6-8C65123A8F22}" type="pres">
      <dgm:prSet presAssocID="{AF948B82-23EF-4669-B93B-37C39B54D2E9}" presName="compNode" presStyleCnt="0"/>
      <dgm:spPr/>
    </dgm:pt>
    <dgm:pt modelId="{999745E8-DB47-44B5-B813-96A86AFD3E5D}" type="pres">
      <dgm:prSet presAssocID="{AF948B82-23EF-4669-B93B-37C39B54D2E9}" presName="bgRect" presStyleLbl="bgShp" presStyleIdx="0" presStyleCnt="7"/>
      <dgm:spPr/>
    </dgm:pt>
    <dgm:pt modelId="{0A8437F6-2572-4A02-A091-EA5483CBE5EC}" type="pres">
      <dgm:prSet presAssocID="{AF948B82-23EF-4669-B93B-37C39B54D2E9}" presName="iconRect" presStyleLbl="node1" presStyleIdx="0" presStyleCnt="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by"/>
        </a:ext>
      </dgm:extLst>
    </dgm:pt>
    <dgm:pt modelId="{08C2EBA9-D32D-4433-A42D-15BE8D1F0AA3}" type="pres">
      <dgm:prSet presAssocID="{AF948B82-23EF-4669-B93B-37C39B54D2E9}" presName="spaceRect" presStyleCnt="0"/>
      <dgm:spPr/>
    </dgm:pt>
    <dgm:pt modelId="{A6D9E387-66FD-405B-B21B-C01C5F75D844}" type="pres">
      <dgm:prSet presAssocID="{AF948B82-23EF-4669-B93B-37C39B54D2E9}" presName="parTx" presStyleLbl="revTx" presStyleIdx="0" presStyleCnt="7">
        <dgm:presLayoutVars>
          <dgm:chMax val="0"/>
          <dgm:chPref val="0"/>
        </dgm:presLayoutVars>
      </dgm:prSet>
      <dgm:spPr/>
    </dgm:pt>
    <dgm:pt modelId="{75964F74-385A-4261-B0DC-F16FC133C7F4}" type="pres">
      <dgm:prSet presAssocID="{3A831018-0EE2-4A5A-B3C3-3D8600EDA279}" presName="sibTrans" presStyleCnt="0"/>
      <dgm:spPr/>
    </dgm:pt>
    <dgm:pt modelId="{F20CE442-370C-4F46-8283-60355C586165}" type="pres">
      <dgm:prSet presAssocID="{93956661-C093-4D63-99BA-67A64283353A}" presName="compNode" presStyleCnt="0"/>
      <dgm:spPr/>
    </dgm:pt>
    <dgm:pt modelId="{E60EB87B-25E2-4F74-B2A5-6E96A4AEB53B}" type="pres">
      <dgm:prSet presAssocID="{93956661-C093-4D63-99BA-67A64283353A}" presName="bgRect" presStyleLbl="bgShp" presStyleIdx="1" presStyleCnt="7"/>
      <dgm:spPr/>
    </dgm:pt>
    <dgm:pt modelId="{481D09F4-C900-4C39-96E1-617AEA421739}" type="pres">
      <dgm:prSet presAssocID="{93956661-C093-4D63-99BA-67A64283353A}" presName="iconRect" presStyleLbl="node1" presStyleIdx="1" presStyleCnt="7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ghtning bolt"/>
        </a:ext>
      </dgm:extLst>
    </dgm:pt>
    <dgm:pt modelId="{9497FAF0-5D3F-4CC3-8C8E-BAA492A2D6C0}" type="pres">
      <dgm:prSet presAssocID="{93956661-C093-4D63-99BA-67A64283353A}" presName="spaceRect" presStyleCnt="0"/>
      <dgm:spPr/>
    </dgm:pt>
    <dgm:pt modelId="{6DB7745A-6ED5-466C-AB43-5A7A7D662544}" type="pres">
      <dgm:prSet presAssocID="{93956661-C093-4D63-99BA-67A64283353A}" presName="parTx" presStyleLbl="revTx" presStyleIdx="1" presStyleCnt="7">
        <dgm:presLayoutVars>
          <dgm:chMax val="0"/>
          <dgm:chPref val="0"/>
        </dgm:presLayoutVars>
      </dgm:prSet>
      <dgm:spPr/>
    </dgm:pt>
    <dgm:pt modelId="{2CF9829C-1BA2-44D5-9022-3BCBC5911188}" type="pres">
      <dgm:prSet presAssocID="{A59CFAC0-DF32-491B-9606-69A09E558A4A}" presName="sibTrans" presStyleCnt="0"/>
      <dgm:spPr/>
    </dgm:pt>
    <dgm:pt modelId="{E0DA5791-279C-4560-9CA7-6EF4CBA2AD37}" type="pres">
      <dgm:prSet presAssocID="{DA932B80-D01D-41D1-AF7D-37EEDF446E0F}" presName="compNode" presStyleCnt="0"/>
      <dgm:spPr/>
    </dgm:pt>
    <dgm:pt modelId="{63D42004-77B7-4B3A-AE2C-9E311A13C80D}" type="pres">
      <dgm:prSet presAssocID="{DA932B80-D01D-41D1-AF7D-37EEDF446E0F}" presName="bgRect" presStyleLbl="bgShp" presStyleIdx="2" presStyleCnt="7"/>
      <dgm:spPr/>
    </dgm:pt>
    <dgm:pt modelId="{6DADC3EA-D4B0-4C93-9DF5-20A01411433D}" type="pres">
      <dgm:prSet presAssocID="{DA932B80-D01D-41D1-AF7D-37EEDF446E0F}" presName="iconRect" presStyleLbl="node1" presStyleIdx="2" presStyleCnt="7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by Crawling"/>
        </a:ext>
      </dgm:extLst>
    </dgm:pt>
    <dgm:pt modelId="{C8391227-DE0D-4925-913C-89F34FEB24BE}" type="pres">
      <dgm:prSet presAssocID="{DA932B80-D01D-41D1-AF7D-37EEDF446E0F}" presName="spaceRect" presStyleCnt="0"/>
      <dgm:spPr/>
    </dgm:pt>
    <dgm:pt modelId="{57568466-58FF-4FD6-B683-11C6AD736FFD}" type="pres">
      <dgm:prSet presAssocID="{DA932B80-D01D-41D1-AF7D-37EEDF446E0F}" presName="parTx" presStyleLbl="revTx" presStyleIdx="2" presStyleCnt="7">
        <dgm:presLayoutVars>
          <dgm:chMax val="0"/>
          <dgm:chPref val="0"/>
        </dgm:presLayoutVars>
      </dgm:prSet>
      <dgm:spPr/>
    </dgm:pt>
    <dgm:pt modelId="{F8CAA8FE-6DDE-4774-B57B-FAEB52E31501}" type="pres">
      <dgm:prSet presAssocID="{470C5065-CA05-4A27-B10F-1E29E69C4F62}" presName="sibTrans" presStyleCnt="0"/>
      <dgm:spPr/>
    </dgm:pt>
    <dgm:pt modelId="{BE36B86C-97E6-403F-88D9-38EE1EFB9566}" type="pres">
      <dgm:prSet presAssocID="{4FE2CE87-5483-424E-B965-D1F7DBCAD53C}" presName="compNode" presStyleCnt="0"/>
      <dgm:spPr/>
    </dgm:pt>
    <dgm:pt modelId="{7815236F-9256-4C75-91EE-DCEE463B48ED}" type="pres">
      <dgm:prSet presAssocID="{4FE2CE87-5483-424E-B965-D1F7DBCAD53C}" presName="bgRect" presStyleLbl="bgShp" presStyleIdx="3" presStyleCnt="7"/>
      <dgm:spPr/>
    </dgm:pt>
    <dgm:pt modelId="{AE5E2B6F-72DA-4B23-8993-EA8DAC866611}" type="pres">
      <dgm:prSet presAssocID="{4FE2CE87-5483-424E-B965-D1F7DBCAD53C}" presName="iconRect" presStyleLbl="node1" presStyleIdx="3" presStyleCnt="7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roller"/>
        </a:ext>
      </dgm:extLst>
    </dgm:pt>
    <dgm:pt modelId="{A47B7D1C-B989-4263-9DEC-B85AA207A6FD}" type="pres">
      <dgm:prSet presAssocID="{4FE2CE87-5483-424E-B965-D1F7DBCAD53C}" presName="spaceRect" presStyleCnt="0"/>
      <dgm:spPr/>
    </dgm:pt>
    <dgm:pt modelId="{33013040-2582-48DD-BF33-802B9B83AC18}" type="pres">
      <dgm:prSet presAssocID="{4FE2CE87-5483-424E-B965-D1F7DBCAD53C}" presName="parTx" presStyleLbl="revTx" presStyleIdx="3" presStyleCnt="7">
        <dgm:presLayoutVars>
          <dgm:chMax val="0"/>
          <dgm:chPref val="0"/>
        </dgm:presLayoutVars>
      </dgm:prSet>
      <dgm:spPr/>
    </dgm:pt>
    <dgm:pt modelId="{384FC099-C551-44B1-81E3-D0D500538763}" type="pres">
      <dgm:prSet presAssocID="{7DF2FCB3-FD16-4BE9-AD54-1251F9F1E603}" presName="sibTrans" presStyleCnt="0"/>
      <dgm:spPr/>
    </dgm:pt>
    <dgm:pt modelId="{2CCBC74A-B65C-4C62-9306-A26C3F792584}" type="pres">
      <dgm:prSet presAssocID="{9EA2856B-3379-44A9-AF49-1D04657E2211}" presName="compNode" presStyleCnt="0"/>
      <dgm:spPr/>
    </dgm:pt>
    <dgm:pt modelId="{A2906FCF-0F5E-47D1-A06D-D0DF6E3F5B21}" type="pres">
      <dgm:prSet presAssocID="{9EA2856B-3379-44A9-AF49-1D04657E2211}" presName="bgRect" presStyleLbl="bgShp" presStyleIdx="4" presStyleCnt="7"/>
      <dgm:spPr/>
    </dgm:pt>
    <dgm:pt modelId="{A816CE52-670D-4255-9BCC-1F5C186E6675}" type="pres">
      <dgm:prSet presAssocID="{9EA2856B-3379-44A9-AF49-1D04657E2211}" presName="iconRect" presStyleLbl="node1" presStyleIdx="4" presStyleCnt="7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ildren"/>
        </a:ext>
      </dgm:extLst>
    </dgm:pt>
    <dgm:pt modelId="{98AF197A-C7AC-4909-B8A2-B342DFC0D8B8}" type="pres">
      <dgm:prSet presAssocID="{9EA2856B-3379-44A9-AF49-1D04657E2211}" presName="spaceRect" presStyleCnt="0"/>
      <dgm:spPr/>
    </dgm:pt>
    <dgm:pt modelId="{EB9516A5-08FC-479B-A324-907A71502024}" type="pres">
      <dgm:prSet presAssocID="{9EA2856B-3379-44A9-AF49-1D04657E2211}" presName="parTx" presStyleLbl="revTx" presStyleIdx="4" presStyleCnt="7">
        <dgm:presLayoutVars>
          <dgm:chMax val="0"/>
          <dgm:chPref val="0"/>
        </dgm:presLayoutVars>
      </dgm:prSet>
      <dgm:spPr/>
    </dgm:pt>
    <dgm:pt modelId="{893B94B0-F6A3-4F50-AD71-984F623893F8}" type="pres">
      <dgm:prSet presAssocID="{C56B2135-BEB1-4BF5-A1DA-FAA293473151}" presName="sibTrans" presStyleCnt="0"/>
      <dgm:spPr/>
    </dgm:pt>
    <dgm:pt modelId="{78779210-790F-4C4C-933E-1E6D806A4C17}" type="pres">
      <dgm:prSet presAssocID="{A3820C2B-9A1E-490F-9DFA-36ACF7917078}" presName="compNode" presStyleCnt="0"/>
      <dgm:spPr/>
    </dgm:pt>
    <dgm:pt modelId="{42290917-EBAC-4026-9B94-A8819ECE55B3}" type="pres">
      <dgm:prSet presAssocID="{A3820C2B-9A1E-490F-9DFA-36ACF7917078}" presName="bgRect" presStyleLbl="bgShp" presStyleIdx="5" presStyleCnt="7"/>
      <dgm:spPr/>
    </dgm:pt>
    <dgm:pt modelId="{235A4F0E-8D3E-4578-B29B-44CC9BDCC976}" type="pres">
      <dgm:prSet presAssocID="{A3820C2B-9A1E-490F-9DFA-36ACF7917078}" presName="iconRect" presStyleLbl="node1" presStyleIdx="5" presStyleCnt="7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Irritant"/>
        </a:ext>
      </dgm:extLst>
    </dgm:pt>
    <dgm:pt modelId="{473E4444-BFC8-4AE7-8A1A-C1457B09ABE1}" type="pres">
      <dgm:prSet presAssocID="{A3820C2B-9A1E-490F-9DFA-36ACF7917078}" presName="spaceRect" presStyleCnt="0"/>
      <dgm:spPr/>
    </dgm:pt>
    <dgm:pt modelId="{17FCF311-DA93-445D-8073-27B5378EF96F}" type="pres">
      <dgm:prSet presAssocID="{A3820C2B-9A1E-490F-9DFA-36ACF7917078}" presName="parTx" presStyleLbl="revTx" presStyleIdx="5" presStyleCnt="7">
        <dgm:presLayoutVars>
          <dgm:chMax val="0"/>
          <dgm:chPref val="0"/>
        </dgm:presLayoutVars>
      </dgm:prSet>
      <dgm:spPr/>
    </dgm:pt>
    <dgm:pt modelId="{EC968E48-0453-4322-B272-20B7FA41D2AB}" type="pres">
      <dgm:prSet presAssocID="{60428F2F-0B75-4DCB-83E7-F8BF7CAA3A72}" presName="sibTrans" presStyleCnt="0"/>
      <dgm:spPr/>
    </dgm:pt>
    <dgm:pt modelId="{444933C3-80B0-4D23-BA41-C123D8E4D2F1}" type="pres">
      <dgm:prSet presAssocID="{6ABBD34D-8307-4F34-9F3E-2CA7C6D43736}" presName="compNode" presStyleCnt="0"/>
      <dgm:spPr/>
    </dgm:pt>
    <dgm:pt modelId="{6BF2968B-C60B-4182-8A72-8ABBB34ABC56}" type="pres">
      <dgm:prSet presAssocID="{6ABBD34D-8307-4F34-9F3E-2CA7C6D43736}" presName="bgRect" presStyleLbl="bgShp" presStyleIdx="6" presStyleCnt="7"/>
      <dgm:spPr/>
    </dgm:pt>
    <dgm:pt modelId="{810D5E14-23FC-4369-8179-5BB7ECD96F7F}" type="pres">
      <dgm:prSet presAssocID="{6ABBD34D-8307-4F34-9F3E-2CA7C6D43736}" presName="iconRect" presStyleLbl="node1" presStyleIdx="6" presStyleCnt="7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ethoscope"/>
        </a:ext>
      </dgm:extLst>
    </dgm:pt>
    <dgm:pt modelId="{9F5FF065-944B-4086-ADA9-9F9A98ADF4B8}" type="pres">
      <dgm:prSet presAssocID="{6ABBD34D-8307-4F34-9F3E-2CA7C6D43736}" presName="spaceRect" presStyleCnt="0"/>
      <dgm:spPr/>
    </dgm:pt>
    <dgm:pt modelId="{CB8BF2A1-244E-4602-9E65-7B02A6C9D8CB}" type="pres">
      <dgm:prSet presAssocID="{6ABBD34D-8307-4F34-9F3E-2CA7C6D43736}" presName="parTx" presStyleLbl="revTx" presStyleIdx="6" presStyleCnt="7">
        <dgm:presLayoutVars>
          <dgm:chMax val="0"/>
          <dgm:chPref val="0"/>
        </dgm:presLayoutVars>
      </dgm:prSet>
      <dgm:spPr/>
    </dgm:pt>
  </dgm:ptLst>
  <dgm:cxnLst>
    <dgm:cxn modelId="{ACB48861-413E-4371-9DA3-A3C0B120ACBA}" type="presOf" srcId="{4FE2CE87-5483-424E-B965-D1F7DBCAD53C}" destId="{33013040-2582-48DD-BF33-802B9B83AC18}" srcOrd="0" destOrd="0" presId="urn:microsoft.com/office/officeart/2018/2/layout/IconVerticalSolidList"/>
    <dgm:cxn modelId="{285D1864-FFC9-40FF-AEC3-D51B33C8540E}" type="presOf" srcId="{DA932B80-D01D-41D1-AF7D-37EEDF446E0F}" destId="{57568466-58FF-4FD6-B683-11C6AD736FFD}" srcOrd="0" destOrd="0" presId="urn:microsoft.com/office/officeart/2018/2/layout/IconVerticalSolidList"/>
    <dgm:cxn modelId="{5F0EE044-C1F7-43E6-8C3D-6133AC06A8D8}" srcId="{4915BF40-7D8D-4003-9B13-0EEC5702264A}" destId="{93956661-C093-4D63-99BA-67A64283353A}" srcOrd="1" destOrd="0" parTransId="{7FEB44EA-9F6B-46C6-9BD7-2F22A3BF016F}" sibTransId="{A59CFAC0-DF32-491B-9606-69A09E558A4A}"/>
    <dgm:cxn modelId="{9F81CE50-BABE-4189-B031-B9937DA91DB8}" srcId="{4915BF40-7D8D-4003-9B13-0EEC5702264A}" destId="{AF948B82-23EF-4669-B93B-37C39B54D2E9}" srcOrd="0" destOrd="0" parTransId="{BE642D8F-ABEB-40BA-955D-C5225A9F281F}" sibTransId="{3A831018-0EE2-4A5A-B3C3-3D8600EDA279}"/>
    <dgm:cxn modelId="{687AD97D-7483-4FE8-AB2D-61A69163D61E}" srcId="{4915BF40-7D8D-4003-9B13-0EEC5702264A}" destId="{A3820C2B-9A1E-490F-9DFA-36ACF7917078}" srcOrd="5" destOrd="0" parTransId="{C485D3BC-CA0A-4E71-BD24-6F3EB78EEC6E}" sibTransId="{60428F2F-0B75-4DCB-83E7-F8BF7CAA3A72}"/>
    <dgm:cxn modelId="{DD967E7F-9A12-48F0-875D-01E4FAD4F3EC}" type="presOf" srcId="{6ABBD34D-8307-4F34-9F3E-2CA7C6D43736}" destId="{CB8BF2A1-244E-4602-9E65-7B02A6C9D8CB}" srcOrd="0" destOrd="0" presId="urn:microsoft.com/office/officeart/2018/2/layout/IconVerticalSolidList"/>
    <dgm:cxn modelId="{5E75B596-5A29-4576-9FCE-37D5652FB18A}" type="presOf" srcId="{A3820C2B-9A1E-490F-9DFA-36ACF7917078}" destId="{17FCF311-DA93-445D-8073-27B5378EF96F}" srcOrd="0" destOrd="0" presId="urn:microsoft.com/office/officeart/2018/2/layout/IconVerticalSolidList"/>
    <dgm:cxn modelId="{ED5FEEB8-930E-472A-B73D-1334B0877EE8}" type="presOf" srcId="{9EA2856B-3379-44A9-AF49-1D04657E2211}" destId="{EB9516A5-08FC-479B-A324-907A71502024}" srcOrd="0" destOrd="0" presId="urn:microsoft.com/office/officeart/2018/2/layout/IconVerticalSolidList"/>
    <dgm:cxn modelId="{2BD96CC4-56E3-4C3D-AAF0-BE52D35819CA}" type="presOf" srcId="{AF948B82-23EF-4669-B93B-37C39B54D2E9}" destId="{A6D9E387-66FD-405B-B21B-C01C5F75D844}" srcOrd="0" destOrd="0" presId="urn:microsoft.com/office/officeart/2018/2/layout/IconVerticalSolidList"/>
    <dgm:cxn modelId="{82111BD8-C98A-4A74-B9C8-47568C1EB27F}" type="presOf" srcId="{93956661-C093-4D63-99BA-67A64283353A}" destId="{6DB7745A-6ED5-466C-AB43-5A7A7D662544}" srcOrd="0" destOrd="0" presId="urn:microsoft.com/office/officeart/2018/2/layout/IconVerticalSolidList"/>
    <dgm:cxn modelId="{B2C226E5-2179-4520-ACC6-35DE522D5327}" type="presOf" srcId="{4915BF40-7D8D-4003-9B13-0EEC5702264A}" destId="{E7EE3079-4A40-4446-B6DB-3AEA2A36910C}" srcOrd="0" destOrd="0" presId="urn:microsoft.com/office/officeart/2018/2/layout/IconVerticalSolidList"/>
    <dgm:cxn modelId="{417B29E6-20E1-43FA-8BA8-01180FEDD6F2}" srcId="{4915BF40-7D8D-4003-9B13-0EEC5702264A}" destId="{9EA2856B-3379-44A9-AF49-1D04657E2211}" srcOrd="4" destOrd="0" parTransId="{4FC7D17E-6520-4C1C-A5E7-762F8CFBD9EB}" sibTransId="{C56B2135-BEB1-4BF5-A1DA-FAA293473151}"/>
    <dgm:cxn modelId="{DC09E6EA-0F68-4D35-9796-EF1AF4EA29BA}" srcId="{4915BF40-7D8D-4003-9B13-0EEC5702264A}" destId="{4FE2CE87-5483-424E-B965-D1F7DBCAD53C}" srcOrd="3" destOrd="0" parTransId="{55BB0AB1-4B4E-469A-8483-2E5258AB86E5}" sibTransId="{7DF2FCB3-FD16-4BE9-AD54-1251F9F1E603}"/>
    <dgm:cxn modelId="{A53074EC-9292-47A6-9B90-8D645535CF1B}" srcId="{4915BF40-7D8D-4003-9B13-0EEC5702264A}" destId="{DA932B80-D01D-41D1-AF7D-37EEDF446E0F}" srcOrd="2" destOrd="0" parTransId="{7769BFEB-0E5B-4ADF-87D7-A08B0AA4A867}" sibTransId="{470C5065-CA05-4A27-B10F-1E29E69C4F62}"/>
    <dgm:cxn modelId="{44B907ED-CB03-48A3-B8C5-127F77D27B1C}" srcId="{4915BF40-7D8D-4003-9B13-0EEC5702264A}" destId="{6ABBD34D-8307-4F34-9F3E-2CA7C6D43736}" srcOrd="6" destOrd="0" parTransId="{8AD45A5B-CE36-4C00-9E54-2A5416EDDAD4}" sibTransId="{859F55FB-7294-424E-A788-3BE0D37EE894}"/>
    <dgm:cxn modelId="{F469EC7C-14D5-44E2-B20D-59C8B75856EC}" type="presParOf" srcId="{E7EE3079-4A40-4446-B6DB-3AEA2A36910C}" destId="{F726F086-0349-4768-8FC6-8C65123A8F22}" srcOrd="0" destOrd="0" presId="urn:microsoft.com/office/officeart/2018/2/layout/IconVerticalSolidList"/>
    <dgm:cxn modelId="{B66119BD-CE22-45B6-B64B-53722CFBE3AD}" type="presParOf" srcId="{F726F086-0349-4768-8FC6-8C65123A8F22}" destId="{999745E8-DB47-44B5-B813-96A86AFD3E5D}" srcOrd="0" destOrd="0" presId="urn:microsoft.com/office/officeart/2018/2/layout/IconVerticalSolidList"/>
    <dgm:cxn modelId="{7815483C-1D9D-419A-860F-AEA834BAD6CE}" type="presParOf" srcId="{F726F086-0349-4768-8FC6-8C65123A8F22}" destId="{0A8437F6-2572-4A02-A091-EA5483CBE5EC}" srcOrd="1" destOrd="0" presId="urn:microsoft.com/office/officeart/2018/2/layout/IconVerticalSolidList"/>
    <dgm:cxn modelId="{7AD52A76-D0CA-4E25-85CE-7FABD281E53E}" type="presParOf" srcId="{F726F086-0349-4768-8FC6-8C65123A8F22}" destId="{08C2EBA9-D32D-4433-A42D-15BE8D1F0AA3}" srcOrd="2" destOrd="0" presId="urn:microsoft.com/office/officeart/2018/2/layout/IconVerticalSolidList"/>
    <dgm:cxn modelId="{4609B77B-FEE3-4D7D-A957-D30E7507614E}" type="presParOf" srcId="{F726F086-0349-4768-8FC6-8C65123A8F22}" destId="{A6D9E387-66FD-405B-B21B-C01C5F75D844}" srcOrd="3" destOrd="0" presId="urn:microsoft.com/office/officeart/2018/2/layout/IconVerticalSolidList"/>
    <dgm:cxn modelId="{EF1506A6-DF6B-49F7-A0FB-CB543EDC463E}" type="presParOf" srcId="{E7EE3079-4A40-4446-B6DB-3AEA2A36910C}" destId="{75964F74-385A-4261-B0DC-F16FC133C7F4}" srcOrd="1" destOrd="0" presId="urn:microsoft.com/office/officeart/2018/2/layout/IconVerticalSolidList"/>
    <dgm:cxn modelId="{861A82AB-7573-4BAB-A90E-F2540A25078A}" type="presParOf" srcId="{E7EE3079-4A40-4446-B6DB-3AEA2A36910C}" destId="{F20CE442-370C-4F46-8283-60355C586165}" srcOrd="2" destOrd="0" presId="urn:microsoft.com/office/officeart/2018/2/layout/IconVerticalSolidList"/>
    <dgm:cxn modelId="{EBE6E963-3DDA-4F60-A854-1DE94953E299}" type="presParOf" srcId="{F20CE442-370C-4F46-8283-60355C586165}" destId="{E60EB87B-25E2-4F74-B2A5-6E96A4AEB53B}" srcOrd="0" destOrd="0" presId="urn:microsoft.com/office/officeart/2018/2/layout/IconVerticalSolidList"/>
    <dgm:cxn modelId="{F4DB28C3-1EE0-4070-B5AA-7C4CD440E12A}" type="presParOf" srcId="{F20CE442-370C-4F46-8283-60355C586165}" destId="{481D09F4-C900-4C39-96E1-617AEA421739}" srcOrd="1" destOrd="0" presId="urn:microsoft.com/office/officeart/2018/2/layout/IconVerticalSolidList"/>
    <dgm:cxn modelId="{FC6A7C30-C510-4575-8E30-2CEC8BE38D57}" type="presParOf" srcId="{F20CE442-370C-4F46-8283-60355C586165}" destId="{9497FAF0-5D3F-4CC3-8C8E-BAA492A2D6C0}" srcOrd="2" destOrd="0" presId="urn:microsoft.com/office/officeart/2018/2/layout/IconVerticalSolidList"/>
    <dgm:cxn modelId="{59C68E7D-7E29-4BDE-93EE-89285DFA6DE9}" type="presParOf" srcId="{F20CE442-370C-4F46-8283-60355C586165}" destId="{6DB7745A-6ED5-466C-AB43-5A7A7D662544}" srcOrd="3" destOrd="0" presId="urn:microsoft.com/office/officeart/2018/2/layout/IconVerticalSolidList"/>
    <dgm:cxn modelId="{641B6C93-F522-4F18-BD4B-A8FAE7CBFF66}" type="presParOf" srcId="{E7EE3079-4A40-4446-B6DB-3AEA2A36910C}" destId="{2CF9829C-1BA2-44D5-9022-3BCBC5911188}" srcOrd="3" destOrd="0" presId="urn:microsoft.com/office/officeart/2018/2/layout/IconVerticalSolidList"/>
    <dgm:cxn modelId="{6F2BD74D-4486-4EC6-89F4-CB259FD18269}" type="presParOf" srcId="{E7EE3079-4A40-4446-B6DB-3AEA2A36910C}" destId="{E0DA5791-279C-4560-9CA7-6EF4CBA2AD37}" srcOrd="4" destOrd="0" presId="urn:microsoft.com/office/officeart/2018/2/layout/IconVerticalSolidList"/>
    <dgm:cxn modelId="{BCAA7541-387E-468A-AFE0-726AEC70ABFC}" type="presParOf" srcId="{E0DA5791-279C-4560-9CA7-6EF4CBA2AD37}" destId="{63D42004-77B7-4B3A-AE2C-9E311A13C80D}" srcOrd="0" destOrd="0" presId="urn:microsoft.com/office/officeart/2018/2/layout/IconVerticalSolidList"/>
    <dgm:cxn modelId="{366A1F3F-F8F4-4D3A-886A-0CA8F4BE3EAF}" type="presParOf" srcId="{E0DA5791-279C-4560-9CA7-6EF4CBA2AD37}" destId="{6DADC3EA-D4B0-4C93-9DF5-20A01411433D}" srcOrd="1" destOrd="0" presId="urn:microsoft.com/office/officeart/2018/2/layout/IconVerticalSolidList"/>
    <dgm:cxn modelId="{EC864147-4ECF-4BE3-BA45-DBACE173B13B}" type="presParOf" srcId="{E0DA5791-279C-4560-9CA7-6EF4CBA2AD37}" destId="{C8391227-DE0D-4925-913C-89F34FEB24BE}" srcOrd="2" destOrd="0" presId="urn:microsoft.com/office/officeart/2018/2/layout/IconVerticalSolidList"/>
    <dgm:cxn modelId="{C068260F-0472-4C49-9C6E-2B996FAC234A}" type="presParOf" srcId="{E0DA5791-279C-4560-9CA7-6EF4CBA2AD37}" destId="{57568466-58FF-4FD6-B683-11C6AD736FFD}" srcOrd="3" destOrd="0" presId="urn:microsoft.com/office/officeart/2018/2/layout/IconVerticalSolidList"/>
    <dgm:cxn modelId="{03FFFB23-FBD4-46A0-A440-8A995141C1BE}" type="presParOf" srcId="{E7EE3079-4A40-4446-B6DB-3AEA2A36910C}" destId="{F8CAA8FE-6DDE-4774-B57B-FAEB52E31501}" srcOrd="5" destOrd="0" presId="urn:microsoft.com/office/officeart/2018/2/layout/IconVerticalSolidList"/>
    <dgm:cxn modelId="{D0190514-C421-4F85-B736-2A9D2CE22ACE}" type="presParOf" srcId="{E7EE3079-4A40-4446-B6DB-3AEA2A36910C}" destId="{BE36B86C-97E6-403F-88D9-38EE1EFB9566}" srcOrd="6" destOrd="0" presId="urn:microsoft.com/office/officeart/2018/2/layout/IconVerticalSolidList"/>
    <dgm:cxn modelId="{F71857B6-ED4F-4481-97BC-D137A2DEED8A}" type="presParOf" srcId="{BE36B86C-97E6-403F-88D9-38EE1EFB9566}" destId="{7815236F-9256-4C75-91EE-DCEE463B48ED}" srcOrd="0" destOrd="0" presId="urn:microsoft.com/office/officeart/2018/2/layout/IconVerticalSolidList"/>
    <dgm:cxn modelId="{12E2052F-C7A3-4DF7-9695-59B936F34695}" type="presParOf" srcId="{BE36B86C-97E6-403F-88D9-38EE1EFB9566}" destId="{AE5E2B6F-72DA-4B23-8993-EA8DAC866611}" srcOrd="1" destOrd="0" presId="urn:microsoft.com/office/officeart/2018/2/layout/IconVerticalSolidList"/>
    <dgm:cxn modelId="{02235DD6-D7E6-493A-BF70-927B19FA7805}" type="presParOf" srcId="{BE36B86C-97E6-403F-88D9-38EE1EFB9566}" destId="{A47B7D1C-B989-4263-9DEC-B85AA207A6FD}" srcOrd="2" destOrd="0" presId="urn:microsoft.com/office/officeart/2018/2/layout/IconVerticalSolidList"/>
    <dgm:cxn modelId="{923C32C1-CD14-4A76-9ED0-8F702087BF26}" type="presParOf" srcId="{BE36B86C-97E6-403F-88D9-38EE1EFB9566}" destId="{33013040-2582-48DD-BF33-802B9B83AC18}" srcOrd="3" destOrd="0" presId="urn:microsoft.com/office/officeart/2018/2/layout/IconVerticalSolidList"/>
    <dgm:cxn modelId="{0B577D8B-603B-437A-A763-AFD4D853758C}" type="presParOf" srcId="{E7EE3079-4A40-4446-B6DB-3AEA2A36910C}" destId="{384FC099-C551-44B1-81E3-D0D500538763}" srcOrd="7" destOrd="0" presId="urn:microsoft.com/office/officeart/2018/2/layout/IconVerticalSolidList"/>
    <dgm:cxn modelId="{D12E573D-5A93-4C5F-98CB-CF7C9ED22DAD}" type="presParOf" srcId="{E7EE3079-4A40-4446-B6DB-3AEA2A36910C}" destId="{2CCBC74A-B65C-4C62-9306-A26C3F792584}" srcOrd="8" destOrd="0" presId="urn:microsoft.com/office/officeart/2018/2/layout/IconVerticalSolidList"/>
    <dgm:cxn modelId="{D2B66A59-99C0-4152-A42D-56E8BE7AF1E2}" type="presParOf" srcId="{2CCBC74A-B65C-4C62-9306-A26C3F792584}" destId="{A2906FCF-0F5E-47D1-A06D-D0DF6E3F5B21}" srcOrd="0" destOrd="0" presId="urn:microsoft.com/office/officeart/2018/2/layout/IconVerticalSolidList"/>
    <dgm:cxn modelId="{8E705508-4944-46AD-80A1-9CB66FCFA71F}" type="presParOf" srcId="{2CCBC74A-B65C-4C62-9306-A26C3F792584}" destId="{A816CE52-670D-4255-9BCC-1F5C186E6675}" srcOrd="1" destOrd="0" presId="urn:microsoft.com/office/officeart/2018/2/layout/IconVerticalSolidList"/>
    <dgm:cxn modelId="{0E8D581D-CD98-488E-BE60-CE0FCE9E010B}" type="presParOf" srcId="{2CCBC74A-B65C-4C62-9306-A26C3F792584}" destId="{98AF197A-C7AC-4909-B8A2-B342DFC0D8B8}" srcOrd="2" destOrd="0" presId="urn:microsoft.com/office/officeart/2018/2/layout/IconVerticalSolidList"/>
    <dgm:cxn modelId="{2D5CF895-4DF0-4F50-BD87-3D0CEC92843A}" type="presParOf" srcId="{2CCBC74A-B65C-4C62-9306-A26C3F792584}" destId="{EB9516A5-08FC-479B-A324-907A71502024}" srcOrd="3" destOrd="0" presId="urn:microsoft.com/office/officeart/2018/2/layout/IconVerticalSolidList"/>
    <dgm:cxn modelId="{C604E802-042D-4F03-A55B-196862B184BD}" type="presParOf" srcId="{E7EE3079-4A40-4446-B6DB-3AEA2A36910C}" destId="{893B94B0-F6A3-4F50-AD71-984F623893F8}" srcOrd="9" destOrd="0" presId="urn:microsoft.com/office/officeart/2018/2/layout/IconVerticalSolidList"/>
    <dgm:cxn modelId="{1AB2F165-5B13-4E13-8E6C-00A13C4BCD03}" type="presParOf" srcId="{E7EE3079-4A40-4446-B6DB-3AEA2A36910C}" destId="{78779210-790F-4C4C-933E-1E6D806A4C17}" srcOrd="10" destOrd="0" presId="urn:microsoft.com/office/officeart/2018/2/layout/IconVerticalSolidList"/>
    <dgm:cxn modelId="{1993442D-ED77-4C44-8A99-B00666CBE503}" type="presParOf" srcId="{78779210-790F-4C4C-933E-1E6D806A4C17}" destId="{42290917-EBAC-4026-9B94-A8819ECE55B3}" srcOrd="0" destOrd="0" presId="urn:microsoft.com/office/officeart/2018/2/layout/IconVerticalSolidList"/>
    <dgm:cxn modelId="{DC89CA4F-7903-4C90-AAC5-8A57631B4B9E}" type="presParOf" srcId="{78779210-790F-4C4C-933E-1E6D806A4C17}" destId="{235A4F0E-8D3E-4578-B29B-44CC9BDCC976}" srcOrd="1" destOrd="0" presId="urn:microsoft.com/office/officeart/2018/2/layout/IconVerticalSolidList"/>
    <dgm:cxn modelId="{941B6CD8-9D9D-492F-9BCF-4E6801F4138B}" type="presParOf" srcId="{78779210-790F-4C4C-933E-1E6D806A4C17}" destId="{473E4444-BFC8-4AE7-8A1A-C1457B09ABE1}" srcOrd="2" destOrd="0" presId="urn:microsoft.com/office/officeart/2018/2/layout/IconVerticalSolidList"/>
    <dgm:cxn modelId="{ED40E357-D7D6-4A47-9047-DAC37BFE8A8E}" type="presParOf" srcId="{78779210-790F-4C4C-933E-1E6D806A4C17}" destId="{17FCF311-DA93-445D-8073-27B5378EF96F}" srcOrd="3" destOrd="0" presId="urn:microsoft.com/office/officeart/2018/2/layout/IconVerticalSolidList"/>
    <dgm:cxn modelId="{0A932879-6B5C-4B88-AC31-5DD25D8F420C}" type="presParOf" srcId="{E7EE3079-4A40-4446-B6DB-3AEA2A36910C}" destId="{EC968E48-0453-4322-B272-20B7FA41D2AB}" srcOrd="11" destOrd="0" presId="urn:microsoft.com/office/officeart/2018/2/layout/IconVerticalSolidList"/>
    <dgm:cxn modelId="{0BA180EC-53F2-4A78-B847-DDF1AE50D0A9}" type="presParOf" srcId="{E7EE3079-4A40-4446-B6DB-3AEA2A36910C}" destId="{444933C3-80B0-4D23-BA41-C123D8E4D2F1}" srcOrd="12" destOrd="0" presId="urn:microsoft.com/office/officeart/2018/2/layout/IconVerticalSolidList"/>
    <dgm:cxn modelId="{E69BA4DC-DAE9-4D60-817D-C385259E11D7}" type="presParOf" srcId="{444933C3-80B0-4D23-BA41-C123D8E4D2F1}" destId="{6BF2968B-C60B-4182-8A72-8ABBB34ABC56}" srcOrd="0" destOrd="0" presId="urn:microsoft.com/office/officeart/2018/2/layout/IconVerticalSolidList"/>
    <dgm:cxn modelId="{BBB4EF9A-C057-4A0A-BB5D-6E5C260AFA71}" type="presParOf" srcId="{444933C3-80B0-4D23-BA41-C123D8E4D2F1}" destId="{810D5E14-23FC-4369-8179-5BB7ECD96F7F}" srcOrd="1" destOrd="0" presId="urn:microsoft.com/office/officeart/2018/2/layout/IconVerticalSolidList"/>
    <dgm:cxn modelId="{94C8F180-F97C-4F20-B9FE-6AC45B68A3BA}" type="presParOf" srcId="{444933C3-80B0-4D23-BA41-C123D8E4D2F1}" destId="{9F5FF065-944B-4086-ADA9-9F9A98ADF4B8}" srcOrd="2" destOrd="0" presId="urn:microsoft.com/office/officeart/2018/2/layout/IconVerticalSolidList"/>
    <dgm:cxn modelId="{91AD67AC-BECB-4958-AE2F-48862D9674CE}" type="presParOf" srcId="{444933C3-80B0-4D23-BA41-C123D8E4D2F1}" destId="{CB8BF2A1-244E-4602-9E65-7B02A6C9D8CB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9745E8-DB47-44B5-B813-96A86AFD3E5D}">
      <dsp:nvSpPr>
        <dsp:cNvPr id="0" name=""/>
        <dsp:cNvSpPr/>
      </dsp:nvSpPr>
      <dsp:spPr>
        <a:xfrm>
          <a:off x="0" y="390"/>
          <a:ext cx="6496050" cy="53779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8437F6-2572-4A02-A091-EA5483CBE5EC}">
      <dsp:nvSpPr>
        <dsp:cNvPr id="0" name=""/>
        <dsp:cNvSpPr/>
      </dsp:nvSpPr>
      <dsp:spPr>
        <a:xfrm>
          <a:off x="162681" y="121393"/>
          <a:ext cx="295784" cy="29578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D9E387-66FD-405B-B21B-C01C5F75D844}">
      <dsp:nvSpPr>
        <dsp:cNvPr id="0" name=""/>
        <dsp:cNvSpPr/>
      </dsp:nvSpPr>
      <dsp:spPr>
        <a:xfrm>
          <a:off x="621147" y="390"/>
          <a:ext cx="5874902" cy="5377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6916" tIns="56916" rIns="56916" bIns="56916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/>
            <a:t>The U.S. infant mortality rate over time</a:t>
          </a:r>
          <a:endParaRPr lang="en-US" sz="1500" kern="1200"/>
        </a:p>
      </dsp:txBody>
      <dsp:txXfrm>
        <a:off x="621147" y="390"/>
        <a:ext cx="5874902" cy="537790"/>
      </dsp:txXfrm>
    </dsp:sp>
    <dsp:sp modelId="{E60EB87B-25E2-4F74-B2A5-6E96A4AEB53B}">
      <dsp:nvSpPr>
        <dsp:cNvPr id="0" name=""/>
        <dsp:cNvSpPr/>
      </dsp:nvSpPr>
      <dsp:spPr>
        <a:xfrm>
          <a:off x="0" y="672628"/>
          <a:ext cx="6496050" cy="537790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81D09F4-C900-4C39-96E1-617AEA421739}">
      <dsp:nvSpPr>
        <dsp:cNvPr id="0" name=""/>
        <dsp:cNvSpPr/>
      </dsp:nvSpPr>
      <dsp:spPr>
        <a:xfrm>
          <a:off x="162681" y="793631"/>
          <a:ext cx="295784" cy="29578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B7745A-6ED5-466C-AB43-5A7A7D662544}">
      <dsp:nvSpPr>
        <dsp:cNvPr id="0" name=""/>
        <dsp:cNvSpPr/>
      </dsp:nvSpPr>
      <dsp:spPr>
        <a:xfrm>
          <a:off x="621147" y="672628"/>
          <a:ext cx="5874902" cy="5377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6916" tIns="56916" rIns="56916" bIns="56916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/>
            <a:t>When are deaths occurring</a:t>
          </a:r>
          <a:endParaRPr lang="en-US" sz="1500" kern="1200"/>
        </a:p>
      </dsp:txBody>
      <dsp:txXfrm>
        <a:off x="621147" y="672628"/>
        <a:ext cx="5874902" cy="537790"/>
      </dsp:txXfrm>
    </dsp:sp>
    <dsp:sp modelId="{63D42004-77B7-4B3A-AE2C-9E311A13C80D}">
      <dsp:nvSpPr>
        <dsp:cNvPr id="0" name=""/>
        <dsp:cNvSpPr/>
      </dsp:nvSpPr>
      <dsp:spPr>
        <a:xfrm>
          <a:off x="0" y="1344866"/>
          <a:ext cx="6496050" cy="537790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DADC3EA-D4B0-4C93-9DF5-20A01411433D}">
      <dsp:nvSpPr>
        <dsp:cNvPr id="0" name=""/>
        <dsp:cNvSpPr/>
      </dsp:nvSpPr>
      <dsp:spPr>
        <a:xfrm>
          <a:off x="162681" y="1465869"/>
          <a:ext cx="295784" cy="29578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568466-58FF-4FD6-B683-11C6AD736FFD}">
      <dsp:nvSpPr>
        <dsp:cNvPr id="0" name=""/>
        <dsp:cNvSpPr/>
      </dsp:nvSpPr>
      <dsp:spPr>
        <a:xfrm>
          <a:off x="621147" y="1344866"/>
          <a:ext cx="5874902" cy="5377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6916" tIns="56916" rIns="56916" bIns="56916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/>
            <a:t>Infant mortality rates by state</a:t>
          </a:r>
          <a:endParaRPr lang="en-US" sz="1500" kern="1200"/>
        </a:p>
      </dsp:txBody>
      <dsp:txXfrm>
        <a:off x="621147" y="1344866"/>
        <a:ext cx="5874902" cy="537790"/>
      </dsp:txXfrm>
    </dsp:sp>
    <dsp:sp modelId="{7815236F-9256-4C75-91EE-DCEE463B48ED}">
      <dsp:nvSpPr>
        <dsp:cNvPr id="0" name=""/>
        <dsp:cNvSpPr/>
      </dsp:nvSpPr>
      <dsp:spPr>
        <a:xfrm>
          <a:off x="0" y="2017104"/>
          <a:ext cx="6496050" cy="537790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E5E2B6F-72DA-4B23-8993-EA8DAC866611}">
      <dsp:nvSpPr>
        <dsp:cNvPr id="0" name=""/>
        <dsp:cNvSpPr/>
      </dsp:nvSpPr>
      <dsp:spPr>
        <a:xfrm>
          <a:off x="162681" y="2138107"/>
          <a:ext cx="295784" cy="29578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3013040-2582-48DD-BF33-802B9B83AC18}">
      <dsp:nvSpPr>
        <dsp:cNvPr id="0" name=""/>
        <dsp:cNvSpPr/>
      </dsp:nvSpPr>
      <dsp:spPr>
        <a:xfrm>
          <a:off x="621147" y="2017104"/>
          <a:ext cx="5874902" cy="5377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6916" tIns="56916" rIns="56916" bIns="56916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 dirty="0"/>
            <a:t>Infant mortality rates by race &amp; ethnicity </a:t>
          </a:r>
          <a:endParaRPr lang="en-US" sz="1500" kern="1200" dirty="0"/>
        </a:p>
      </dsp:txBody>
      <dsp:txXfrm>
        <a:off x="621147" y="2017104"/>
        <a:ext cx="5874902" cy="537790"/>
      </dsp:txXfrm>
    </dsp:sp>
    <dsp:sp modelId="{A2906FCF-0F5E-47D1-A06D-D0DF6E3F5B21}">
      <dsp:nvSpPr>
        <dsp:cNvPr id="0" name=""/>
        <dsp:cNvSpPr/>
      </dsp:nvSpPr>
      <dsp:spPr>
        <a:xfrm>
          <a:off x="0" y="2689342"/>
          <a:ext cx="6496050" cy="537790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816CE52-670D-4255-9BCC-1F5C186E6675}">
      <dsp:nvSpPr>
        <dsp:cNvPr id="0" name=""/>
        <dsp:cNvSpPr/>
      </dsp:nvSpPr>
      <dsp:spPr>
        <a:xfrm>
          <a:off x="162681" y="2810345"/>
          <a:ext cx="295784" cy="295784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B9516A5-08FC-479B-A324-907A71502024}">
      <dsp:nvSpPr>
        <dsp:cNvPr id="0" name=""/>
        <dsp:cNvSpPr/>
      </dsp:nvSpPr>
      <dsp:spPr>
        <a:xfrm>
          <a:off x="621147" y="2689342"/>
          <a:ext cx="5874902" cy="5377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6916" tIns="56916" rIns="56916" bIns="56916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/>
            <a:t>How does the mortality rate compare amongst maternal ages</a:t>
          </a:r>
          <a:endParaRPr lang="en-US" sz="1500" kern="1200"/>
        </a:p>
      </dsp:txBody>
      <dsp:txXfrm>
        <a:off x="621147" y="2689342"/>
        <a:ext cx="5874902" cy="537790"/>
      </dsp:txXfrm>
    </dsp:sp>
    <dsp:sp modelId="{42290917-EBAC-4026-9B94-A8819ECE55B3}">
      <dsp:nvSpPr>
        <dsp:cNvPr id="0" name=""/>
        <dsp:cNvSpPr/>
      </dsp:nvSpPr>
      <dsp:spPr>
        <a:xfrm>
          <a:off x="0" y="3361580"/>
          <a:ext cx="6496050" cy="53779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35A4F0E-8D3E-4578-B29B-44CC9BDCC976}">
      <dsp:nvSpPr>
        <dsp:cNvPr id="0" name=""/>
        <dsp:cNvSpPr/>
      </dsp:nvSpPr>
      <dsp:spPr>
        <a:xfrm>
          <a:off x="162681" y="3482583"/>
          <a:ext cx="295784" cy="295784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FCF311-DA93-445D-8073-27B5378EF96F}">
      <dsp:nvSpPr>
        <dsp:cNvPr id="0" name=""/>
        <dsp:cNvSpPr/>
      </dsp:nvSpPr>
      <dsp:spPr>
        <a:xfrm>
          <a:off x="621147" y="3361580"/>
          <a:ext cx="5874902" cy="5377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6916" tIns="56916" rIns="56916" bIns="56916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/>
            <a:t>What are the most common causes</a:t>
          </a:r>
          <a:endParaRPr lang="en-US" sz="1500" kern="1200"/>
        </a:p>
      </dsp:txBody>
      <dsp:txXfrm>
        <a:off x="621147" y="3361580"/>
        <a:ext cx="5874902" cy="537790"/>
      </dsp:txXfrm>
    </dsp:sp>
    <dsp:sp modelId="{6BF2968B-C60B-4182-8A72-8ABBB34ABC56}">
      <dsp:nvSpPr>
        <dsp:cNvPr id="0" name=""/>
        <dsp:cNvSpPr/>
      </dsp:nvSpPr>
      <dsp:spPr>
        <a:xfrm>
          <a:off x="0" y="4033818"/>
          <a:ext cx="6496050" cy="537790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10D5E14-23FC-4369-8179-5BB7ECD96F7F}">
      <dsp:nvSpPr>
        <dsp:cNvPr id="0" name=""/>
        <dsp:cNvSpPr/>
      </dsp:nvSpPr>
      <dsp:spPr>
        <a:xfrm>
          <a:off x="162681" y="4154821"/>
          <a:ext cx="295784" cy="295784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B8BF2A1-244E-4602-9E65-7B02A6C9D8CB}">
      <dsp:nvSpPr>
        <dsp:cNvPr id="0" name=""/>
        <dsp:cNvSpPr/>
      </dsp:nvSpPr>
      <dsp:spPr>
        <a:xfrm>
          <a:off x="621147" y="4033818"/>
          <a:ext cx="5874902" cy="5377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6916" tIns="56916" rIns="56916" bIns="56916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/>
            <a:t>OB-GYN income comparisons</a:t>
          </a:r>
          <a:endParaRPr lang="en-US" sz="1500" kern="1200"/>
        </a:p>
      </dsp:txBody>
      <dsp:txXfrm>
        <a:off x="621147" y="4033818"/>
        <a:ext cx="5874902" cy="53779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AE69F-95D9-4369-B337-B74525C4C503}" type="datetimeFigureOut">
              <a:rPr lang="en-US" smtClean="0"/>
              <a:t>1/23/2020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8FE0F6-AB51-4147-9BDA-63F1C505AB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2372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AE69F-95D9-4369-B337-B74525C4C503}" type="datetimeFigureOut">
              <a:rPr lang="en-US" smtClean="0"/>
              <a:t>1/23/2020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8FE0F6-AB51-4147-9BDA-63F1C505AB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8078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AE69F-95D9-4369-B337-B74525C4C503}" type="datetimeFigureOut">
              <a:rPr lang="en-US" smtClean="0"/>
              <a:t>1/23/2020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8FE0F6-AB51-4147-9BDA-63F1C505AB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8160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AE69F-95D9-4369-B337-B74525C4C503}" type="datetimeFigureOut">
              <a:rPr lang="en-US" smtClean="0"/>
              <a:t>1/23/2020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8FE0F6-AB51-4147-9BDA-63F1C505AB2F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384976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AE69F-95D9-4369-B337-B74525C4C503}" type="datetimeFigureOut">
              <a:rPr lang="en-US" smtClean="0"/>
              <a:t>1/23/2020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8FE0F6-AB51-4147-9BDA-63F1C505AB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68493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AE69F-95D9-4369-B337-B74525C4C503}" type="datetimeFigureOut">
              <a:rPr lang="en-US" smtClean="0"/>
              <a:t>1/23/2020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8FE0F6-AB51-4147-9BDA-63F1C505AB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53865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AE69F-95D9-4369-B337-B74525C4C503}" type="datetimeFigureOut">
              <a:rPr lang="en-US" smtClean="0"/>
              <a:t>1/23/2020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8FE0F6-AB51-4147-9BDA-63F1C505AB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19737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AE69F-95D9-4369-B337-B74525C4C503}" type="datetimeFigureOut">
              <a:rPr lang="en-US" smtClean="0"/>
              <a:t>1/23/2020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8FE0F6-AB51-4147-9BDA-63F1C505AB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543902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AE69F-95D9-4369-B337-B74525C4C503}" type="datetimeFigureOut">
              <a:rPr lang="en-US" smtClean="0"/>
              <a:t>1/23/2020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8FE0F6-AB51-4147-9BDA-63F1C505AB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01532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ank You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48D39141-3E8E-4545-90DB-291A0E5F139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6858000"/>
          </a:xfrm>
          <a:solidFill>
            <a:schemeClr val="tx1">
              <a:lumMod val="75000"/>
              <a:lumOff val="25000"/>
            </a:schemeClr>
          </a:solidFill>
        </p:spPr>
        <p:txBody>
          <a:bodyPr lIns="0" tIns="0" rIns="612000" anchor="ctr"/>
          <a:lstStyle>
            <a:lvl1pPr marL="0" indent="0" algn="r">
              <a:lnSpc>
                <a:spcPct val="100000"/>
              </a:lnSpc>
              <a:buNone/>
              <a:defRPr sz="1200" i="1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Drag &amp; Drop Your </a:t>
            </a:r>
            <a:br>
              <a:rPr lang="en-US" dirty="0"/>
            </a:br>
            <a:r>
              <a:rPr lang="en-US" dirty="0"/>
              <a:t>Background Photo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90A062-54B3-47F2-9D6A-5BC9575208D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0"/>
            <a:ext cx="9672000" cy="6857999"/>
          </a:xfrm>
          <a:solidFill>
            <a:schemeClr val="tx2">
              <a:alpha val="70000"/>
            </a:schemeClr>
          </a:solidFill>
        </p:spPr>
        <p:txBody>
          <a:bodyPr lIns="1116000" rIns="180000" bIns="756000" anchor="ctr"/>
          <a:lstStyle>
            <a:lvl1pPr algn="l">
              <a:lnSpc>
                <a:spcPct val="65000"/>
              </a:lnSpc>
              <a:defRPr sz="880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Thank </a:t>
            </a:r>
            <a:br>
              <a:rPr lang="en-US" dirty="0"/>
            </a:br>
            <a:r>
              <a:rPr lang="en-US" dirty="0"/>
              <a:t>you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49FD1A9-E34B-4888-90DE-493861AD75C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17700" y="4508500"/>
            <a:ext cx="3314700" cy="330200"/>
          </a:xfrm>
        </p:spPr>
        <p:txBody>
          <a:bodyPr anchor="t"/>
          <a:lstStyle>
            <a:lvl1pPr marL="0" indent="0">
              <a:buNone/>
              <a:defRPr sz="200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accent1"/>
                </a:solidFill>
              </a:defRPr>
            </a:lvl2pPr>
            <a:lvl3pPr marL="447675" indent="0">
              <a:buNone/>
              <a:defRPr>
                <a:solidFill>
                  <a:schemeClr val="accent1"/>
                </a:solidFill>
              </a:defRPr>
            </a:lvl3pPr>
            <a:lvl4pPr marL="628650" indent="0">
              <a:buNone/>
              <a:defRPr>
                <a:solidFill>
                  <a:schemeClr val="accent1"/>
                </a:solidFill>
              </a:defRPr>
            </a:lvl4pPr>
            <a:lvl5pPr marL="809625" indent="0">
              <a:buNone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Full Name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3452AC72-D893-4C1A-83BD-9930164D893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917700" y="5180023"/>
            <a:ext cx="3314700" cy="205029"/>
          </a:xfrm>
          <a:ln>
            <a:noFill/>
          </a:ln>
        </p:spPr>
        <p:txBody>
          <a:bodyPr anchor="t"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266700" indent="0">
              <a:buNone/>
              <a:defRPr>
                <a:solidFill>
                  <a:schemeClr val="accent1"/>
                </a:solidFill>
              </a:defRPr>
            </a:lvl2pPr>
            <a:lvl3pPr marL="447675" indent="0">
              <a:buNone/>
              <a:defRPr>
                <a:solidFill>
                  <a:schemeClr val="accent1"/>
                </a:solidFill>
              </a:defRPr>
            </a:lvl3pPr>
            <a:lvl4pPr marL="628650" indent="0">
              <a:buNone/>
              <a:defRPr>
                <a:solidFill>
                  <a:schemeClr val="accent1"/>
                </a:solidFill>
              </a:defRPr>
            </a:lvl4pPr>
            <a:lvl5pPr marL="809625" indent="0">
              <a:buNone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Email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D2EEC149-F1BE-4C36-A789-5BF73B40A21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917700" y="5683561"/>
            <a:ext cx="3314700" cy="205029"/>
          </a:xfrm>
          <a:ln>
            <a:noFill/>
          </a:ln>
        </p:spPr>
        <p:txBody>
          <a:bodyPr anchor="t"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266700" indent="0">
              <a:buNone/>
              <a:defRPr>
                <a:solidFill>
                  <a:schemeClr val="accent1"/>
                </a:solidFill>
              </a:defRPr>
            </a:lvl2pPr>
            <a:lvl3pPr marL="447675" indent="0">
              <a:buNone/>
              <a:defRPr>
                <a:solidFill>
                  <a:schemeClr val="accent1"/>
                </a:solidFill>
              </a:defRPr>
            </a:lvl3pPr>
            <a:lvl4pPr marL="628650" indent="0">
              <a:buNone/>
              <a:defRPr>
                <a:solidFill>
                  <a:schemeClr val="accent1"/>
                </a:solidFill>
              </a:defRPr>
            </a:lvl4pPr>
            <a:lvl5pPr marL="809625" indent="0">
              <a:buNone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Phone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ECC256E6-6AE8-4950-838C-BE638FB4796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917700" y="4821910"/>
            <a:ext cx="3314700" cy="205029"/>
          </a:xfrm>
        </p:spPr>
        <p:txBody>
          <a:bodyPr anchor="t"/>
          <a:lstStyle>
            <a:lvl1pPr marL="0" indent="0">
              <a:buNone/>
              <a:defRPr sz="1000" i="0">
                <a:solidFill>
                  <a:schemeClr val="bg1"/>
                </a:solidFill>
              </a:defRPr>
            </a:lvl1pPr>
            <a:lvl2pPr marL="266700" indent="0">
              <a:buNone/>
              <a:defRPr>
                <a:solidFill>
                  <a:schemeClr val="accent1"/>
                </a:solidFill>
              </a:defRPr>
            </a:lvl2pPr>
            <a:lvl3pPr marL="447675" indent="0">
              <a:buNone/>
              <a:defRPr>
                <a:solidFill>
                  <a:schemeClr val="accent1"/>
                </a:solidFill>
              </a:defRPr>
            </a:lvl3pPr>
            <a:lvl4pPr marL="628650" indent="0">
              <a:buNone/>
              <a:defRPr>
                <a:solidFill>
                  <a:schemeClr val="accent1"/>
                </a:solidFill>
              </a:defRPr>
            </a:lvl4pPr>
            <a:lvl5pPr marL="809625" indent="0">
              <a:buNone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POSITION</a:t>
            </a:r>
          </a:p>
        </p:txBody>
      </p:sp>
    </p:spTree>
    <p:extLst>
      <p:ext uri="{BB962C8B-B14F-4D97-AF65-F5344CB8AC3E}">
        <p14:creationId xmlns:p14="http://schemas.microsoft.com/office/powerpoint/2010/main" val="13023313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AE69F-95D9-4369-B337-B74525C4C503}" type="datetimeFigureOut">
              <a:rPr lang="en-US" smtClean="0"/>
              <a:t>1/23/2020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8FE0F6-AB51-4147-9BDA-63F1C505AB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4812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AE69F-95D9-4369-B337-B74525C4C503}" type="datetimeFigureOut">
              <a:rPr lang="en-US" smtClean="0"/>
              <a:t>1/23/2020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8FE0F6-AB51-4147-9BDA-63F1C505AB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0883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AE69F-95D9-4369-B337-B74525C4C503}" type="datetimeFigureOut">
              <a:rPr lang="en-US" smtClean="0"/>
              <a:t>1/23/2020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8FE0F6-AB51-4147-9BDA-63F1C505AB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1693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AE69F-95D9-4369-B337-B74525C4C503}" type="datetimeFigureOut">
              <a:rPr lang="en-US" smtClean="0"/>
              <a:t>1/23/2020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8FE0F6-AB51-4147-9BDA-63F1C505AB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5383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AE69F-95D9-4369-B337-B74525C4C503}" type="datetimeFigureOut">
              <a:rPr lang="en-US" smtClean="0"/>
              <a:t>1/23/2020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8FE0F6-AB51-4147-9BDA-63F1C505AB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8093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AE69F-95D9-4369-B337-B74525C4C503}" type="datetimeFigureOut">
              <a:rPr lang="en-US" smtClean="0"/>
              <a:t>1/23/2020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8FE0F6-AB51-4147-9BDA-63F1C505AB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784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AE69F-95D9-4369-B337-B74525C4C503}" type="datetimeFigureOut">
              <a:rPr lang="en-US" smtClean="0"/>
              <a:t>1/23/2020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8FE0F6-AB51-4147-9BDA-63F1C505AB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4473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AE69F-95D9-4369-B337-B74525C4C503}" type="datetimeFigureOut">
              <a:rPr lang="en-US" smtClean="0"/>
              <a:t>1/23/2020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8FE0F6-AB51-4147-9BDA-63F1C505AB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230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5.png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EADAE69F-95D9-4369-B337-B74525C4C503}" type="datetimeFigureOut">
              <a:rPr lang="en-US" smtClean="0"/>
              <a:t>1/23/2020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8FE0F6-AB51-4147-9BDA-63F1C505AB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405758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hub.mph.in.gov/dataset/count-of-ob-gyn-providers-by-county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hub.mph.in.gov/dataset/infant-mortality-by-county-year-and-underlying-cause-of-death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census.gov/topics/population.html" TargetMode="External"/><Relationship Id="rId5" Type="http://schemas.openxmlformats.org/officeDocument/2006/relationships/hyperlink" Target="https://data.medicare.gov/Physician-Compare/Physician-Compare-National-Downloadable-File/mj5m-pzi6" TargetMode="External"/><Relationship Id="rId10" Type="http://schemas.openxmlformats.org/officeDocument/2006/relationships/hyperlink" Target="https://www.cdc.gov/reproductivehealth/maternalinfanthealth/infantmortality.htm" TargetMode="External"/><Relationship Id="rId4" Type="http://schemas.openxmlformats.org/officeDocument/2006/relationships/hyperlink" Target="https://www.in.gov/indot/InGCS.htm" TargetMode="External"/><Relationship Id="rId9" Type="http://schemas.openxmlformats.org/officeDocument/2006/relationships/hyperlink" Target="http://data.indy.gov/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4322390-8B58-46BE-88EB-D9FD30C08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490FC6-78D5-4F4D-A672-D6FE6B2895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26422" r="909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403BBB9-00DB-46ED-9B37-026D5041C4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tx1"/>
                </a:solidFill>
              </a:rPr>
              <a:t>OB/GYN Workforce vs Infant Mortality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28EA13-AAA3-4938-A5A9-BC87703B8B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5" y="5008064"/>
            <a:ext cx="8825658" cy="804271"/>
          </a:xfrm>
        </p:spPr>
        <p:txBody>
          <a:bodyPr numCol="3">
            <a:normAutofit fontScale="92500" lnSpcReduction="10000"/>
          </a:bodyPr>
          <a:lstStyle/>
          <a:p>
            <a:pPr>
              <a:lnSpc>
                <a:spcPct val="90000"/>
              </a:lnSpc>
            </a:pPr>
            <a:r>
              <a:rPr lang="en-US" sz="2400" dirty="0">
                <a:solidFill>
                  <a:schemeClr val="tx1"/>
                </a:solidFill>
              </a:rPr>
              <a:t>Luke Ellison</a:t>
            </a:r>
          </a:p>
          <a:p>
            <a:pPr>
              <a:lnSpc>
                <a:spcPct val="90000"/>
              </a:lnSpc>
            </a:pPr>
            <a:endParaRPr lang="en-US" sz="2400" dirty="0">
              <a:solidFill>
                <a:schemeClr val="tx1"/>
              </a:solidFill>
            </a:endParaRPr>
          </a:p>
          <a:p>
            <a:pPr>
              <a:lnSpc>
                <a:spcPct val="90000"/>
              </a:lnSpc>
            </a:pPr>
            <a:r>
              <a:rPr lang="en-US" sz="2400" dirty="0">
                <a:solidFill>
                  <a:schemeClr val="tx1"/>
                </a:solidFill>
              </a:rPr>
              <a:t>Jeremy Stewart</a:t>
            </a:r>
          </a:p>
          <a:p>
            <a:pPr>
              <a:lnSpc>
                <a:spcPct val="90000"/>
              </a:lnSpc>
            </a:pPr>
            <a:endParaRPr lang="en-US" sz="2400" dirty="0">
              <a:solidFill>
                <a:schemeClr val="tx1"/>
              </a:solidFill>
            </a:endParaRPr>
          </a:p>
          <a:p>
            <a:pPr>
              <a:lnSpc>
                <a:spcPct val="90000"/>
              </a:lnSpc>
            </a:pPr>
            <a:r>
              <a:rPr lang="en-US" sz="2400" dirty="0">
                <a:solidFill>
                  <a:schemeClr val="tx1"/>
                </a:solidFill>
              </a:rPr>
              <a:t>Elyse Leuenberger</a:t>
            </a:r>
          </a:p>
          <a:p>
            <a:pPr>
              <a:lnSpc>
                <a:spcPct val="90000"/>
              </a:lnSpc>
            </a:pP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885E190-58DD-42DD-A4A8-401E15C92A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1865438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F3FC718-FDE3-4EF7-921E-A5F374EAF8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1">
            <a:extLst>
              <a:ext uri="{FF2B5EF4-FFF2-40B4-BE49-F238E27FC236}">
                <a16:creationId xmlns:a16="http://schemas.microsoft.com/office/drawing/2014/main" id="{FAA0F719-3DC8-4F08-AD8F-5A845658CB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Freeform: Shape 15">
            <a:extLst>
              <a:ext uri="{FF2B5EF4-FFF2-40B4-BE49-F238E27FC236}">
                <a16:creationId xmlns:a16="http://schemas.microsoft.com/office/drawing/2014/main" id="{7DCB61BE-FA0F-4EFB-BE0E-268BAD8E30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4747655" y="-586345"/>
            <a:ext cx="6858001" cy="8030691"/>
          </a:xfrm>
          <a:custGeom>
            <a:avLst/>
            <a:gdLst>
              <a:gd name="connsiteX0" fmla="*/ 6858001 w 6858001"/>
              <a:gd name="connsiteY0" fmla="*/ 1177 h 8030691"/>
              <a:gd name="connsiteX1" fmla="*/ 6858001 w 6858001"/>
              <a:gd name="connsiteY1" fmla="*/ 1344715 h 8030691"/>
              <a:gd name="connsiteX2" fmla="*/ 6858000 w 6858001"/>
              <a:gd name="connsiteY2" fmla="*/ 1344715 h 8030691"/>
              <a:gd name="connsiteX3" fmla="*/ 6858000 w 6858001"/>
              <a:gd name="connsiteY3" fmla="*/ 8030691 h 8030691"/>
              <a:gd name="connsiteX4" fmla="*/ 0 w 6858001"/>
              <a:gd name="connsiteY4" fmla="*/ 8030690 h 8030691"/>
              <a:gd name="connsiteX5" fmla="*/ 0 w 6858001"/>
              <a:gd name="connsiteY5" fmla="*/ 477747 h 8030691"/>
              <a:gd name="connsiteX6" fmla="*/ 1 w 6858001"/>
              <a:gd name="connsiteY6" fmla="*/ 477747 h 8030691"/>
              <a:gd name="connsiteX7" fmla="*/ 1 w 6858001"/>
              <a:gd name="connsiteY7" fmla="*/ 0 h 8030691"/>
              <a:gd name="connsiteX8" fmla="*/ 40463 w 6858001"/>
              <a:gd name="connsiteY8" fmla="*/ 5883 h 8030691"/>
              <a:gd name="connsiteX9" fmla="*/ 159107 w 6858001"/>
              <a:gd name="connsiteY9" fmla="*/ 23196 h 8030691"/>
              <a:gd name="connsiteX10" fmla="*/ 245518 w 6858001"/>
              <a:gd name="connsiteY10" fmla="*/ 35299 h 8030691"/>
              <a:gd name="connsiteX11" fmla="*/ 348388 w 6858001"/>
              <a:gd name="connsiteY11" fmla="*/ 48074 h 8030691"/>
              <a:gd name="connsiteX12" fmla="*/ 470460 w 6858001"/>
              <a:gd name="connsiteY12" fmla="*/ 63370 h 8030691"/>
              <a:gd name="connsiteX13" fmla="*/ 605563 w 6858001"/>
              <a:gd name="connsiteY13" fmla="*/ 79507 h 8030691"/>
              <a:gd name="connsiteX14" fmla="*/ 757810 w 6858001"/>
              <a:gd name="connsiteY14" fmla="*/ 96484 h 8030691"/>
              <a:gd name="connsiteX15" fmla="*/ 923774 w 6858001"/>
              <a:gd name="connsiteY15" fmla="*/ 114469 h 8030691"/>
              <a:gd name="connsiteX16" fmla="*/ 1104139 w 6858001"/>
              <a:gd name="connsiteY16" fmla="*/ 132455 h 8030691"/>
              <a:gd name="connsiteX17" fmla="*/ 1296163 w 6858001"/>
              <a:gd name="connsiteY17" fmla="*/ 150776 h 8030691"/>
              <a:gd name="connsiteX18" fmla="*/ 1503275 w 6858001"/>
              <a:gd name="connsiteY18" fmla="*/ 167753 h 8030691"/>
              <a:gd name="connsiteX19" fmla="*/ 1719988 w 6858001"/>
              <a:gd name="connsiteY19" fmla="*/ 184058 h 8030691"/>
              <a:gd name="connsiteX20" fmla="*/ 1949045 w 6858001"/>
              <a:gd name="connsiteY20" fmla="*/ 198850 h 8030691"/>
              <a:gd name="connsiteX21" fmla="*/ 2187703 w 6858001"/>
              <a:gd name="connsiteY21" fmla="*/ 212969 h 8030691"/>
              <a:gd name="connsiteX22" fmla="*/ 2436649 w 6858001"/>
              <a:gd name="connsiteY22" fmla="*/ 226249 h 8030691"/>
              <a:gd name="connsiteX23" fmla="*/ 2564208 w 6858001"/>
              <a:gd name="connsiteY23" fmla="*/ 230955 h 8030691"/>
              <a:gd name="connsiteX24" fmla="*/ 2694509 w 6858001"/>
              <a:gd name="connsiteY24" fmla="*/ 236166 h 8030691"/>
              <a:gd name="connsiteX25" fmla="*/ 2826869 w 6858001"/>
              <a:gd name="connsiteY25" fmla="*/ 241040 h 8030691"/>
              <a:gd name="connsiteX26" fmla="*/ 2959914 w 6858001"/>
              <a:gd name="connsiteY26" fmla="*/ 244234 h 8030691"/>
              <a:gd name="connsiteX27" fmla="*/ 3095702 w 6858001"/>
              <a:gd name="connsiteY27" fmla="*/ 247092 h 8030691"/>
              <a:gd name="connsiteX28" fmla="*/ 3232862 w 6858001"/>
              <a:gd name="connsiteY28" fmla="*/ 250117 h 8030691"/>
              <a:gd name="connsiteX29" fmla="*/ 3372766 w 6858001"/>
              <a:gd name="connsiteY29" fmla="*/ 252134 h 8030691"/>
              <a:gd name="connsiteX30" fmla="*/ 3514040 w 6858001"/>
              <a:gd name="connsiteY30" fmla="*/ 252134 h 8030691"/>
              <a:gd name="connsiteX31" fmla="*/ 3656686 w 6858001"/>
              <a:gd name="connsiteY31" fmla="*/ 253143 h 8030691"/>
              <a:gd name="connsiteX32" fmla="*/ 3800705 w 6858001"/>
              <a:gd name="connsiteY32" fmla="*/ 252134 h 8030691"/>
              <a:gd name="connsiteX33" fmla="*/ 3946780 w 6858001"/>
              <a:gd name="connsiteY33" fmla="*/ 250117 h 8030691"/>
              <a:gd name="connsiteX34" fmla="*/ 4092856 w 6858001"/>
              <a:gd name="connsiteY34" fmla="*/ 248268 h 8030691"/>
              <a:gd name="connsiteX35" fmla="*/ 4240988 w 6858001"/>
              <a:gd name="connsiteY35" fmla="*/ 244234 h 8030691"/>
              <a:gd name="connsiteX36" fmla="*/ 4390492 w 6858001"/>
              <a:gd name="connsiteY36" fmla="*/ 240032 h 8030691"/>
              <a:gd name="connsiteX37" fmla="*/ 4539997 w 6858001"/>
              <a:gd name="connsiteY37" fmla="*/ 235157 h 8030691"/>
              <a:gd name="connsiteX38" fmla="*/ 4690873 w 6858001"/>
              <a:gd name="connsiteY38" fmla="*/ 228266 h 8030691"/>
              <a:gd name="connsiteX39" fmla="*/ 4843120 w 6858001"/>
              <a:gd name="connsiteY39" fmla="*/ 220029 h 8030691"/>
              <a:gd name="connsiteX40" fmla="*/ 4996054 w 6858001"/>
              <a:gd name="connsiteY40" fmla="*/ 212129 h 8030691"/>
              <a:gd name="connsiteX41" fmla="*/ 5148987 w 6858001"/>
              <a:gd name="connsiteY41" fmla="*/ 202044 h 8030691"/>
              <a:gd name="connsiteX42" fmla="*/ 5303978 w 6858001"/>
              <a:gd name="connsiteY42" fmla="*/ 189941 h 8030691"/>
              <a:gd name="connsiteX43" fmla="*/ 5456911 w 6858001"/>
              <a:gd name="connsiteY43" fmla="*/ 177839 h 8030691"/>
              <a:gd name="connsiteX44" fmla="*/ 5612588 w 6858001"/>
              <a:gd name="connsiteY44" fmla="*/ 163887 h 8030691"/>
              <a:gd name="connsiteX45" fmla="*/ 5768950 w 6858001"/>
              <a:gd name="connsiteY45" fmla="*/ 148591 h 8030691"/>
              <a:gd name="connsiteX46" fmla="*/ 5923255 w 6858001"/>
              <a:gd name="connsiteY46" fmla="*/ 132455 h 8030691"/>
              <a:gd name="connsiteX47" fmla="*/ 6079618 w 6858001"/>
              <a:gd name="connsiteY47" fmla="*/ 113629 h 8030691"/>
              <a:gd name="connsiteX48" fmla="*/ 6235294 w 6858001"/>
              <a:gd name="connsiteY48" fmla="*/ 93458 h 8030691"/>
              <a:gd name="connsiteX49" fmla="*/ 6391657 w 6858001"/>
              <a:gd name="connsiteY49" fmla="*/ 73455 h 8030691"/>
              <a:gd name="connsiteX50" fmla="*/ 6547333 w 6858001"/>
              <a:gd name="connsiteY50" fmla="*/ 50091 h 8030691"/>
              <a:gd name="connsiteX51" fmla="*/ 6702324 w 6858001"/>
              <a:gd name="connsiteY51" fmla="*/ 26222 h 8030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8030691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8030691"/>
                </a:lnTo>
                <a:lnTo>
                  <a:pt x="0" y="8030690"/>
                </a:lnTo>
                <a:lnTo>
                  <a:pt x="0" y="477747"/>
                </a:lnTo>
                <a:lnTo>
                  <a:pt x="1" y="477747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4"/>
                </a:lnTo>
                <a:lnTo>
                  <a:pt x="470460" y="63370"/>
                </a:lnTo>
                <a:lnTo>
                  <a:pt x="605563" y="79507"/>
                </a:lnTo>
                <a:lnTo>
                  <a:pt x="757810" y="96484"/>
                </a:lnTo>
                <a:lnTo>
                  <a:pt x="923774" y="114469"/>
                </a:lnTo>
                <a:lnTo>
                  <a:pt x="1104139" y="132455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50"/>
                </a:lnTo>
                <a:lnTo>
                  <a:pt x="2187703" y="212969"/>
                </a:lnTo>
                <a:lnTo>
                  <a:pt x="2436649" y="226249"/>
                </a:lnTo>
                <a:lnTo>
                  <a:pt x="2564208" y="230955"/>
                </a:lnTo>
                <a:lnTo>
                  <a:pt x="2694509" y="236166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2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3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4B31EAA-7423-46F7-9B90-4AB2B09C35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C27C66C-04D4-4940-8DA3-89FBA771C5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3453" y="1854820"/>
            <a:ext cx="3108057" cy="2947415"/>
          </a:xfrm>
        </p:spPr>
        <p:txBody>
          <a:bodyPr>
            <a:normAutofit/>
          </a:bodyPr>
          <a:lstStyle/>
          <a:p>
            <a:pPr marL="0" indent="0">
              <a:lnSpc>
                <a:spcPct val="200000"/>
              </a:lnSpc>
              <a:buNone/>
            </a:pPr>
            <a:r>
              <a:rPr lang="en-US" sz="2400" dirty="0">
                <a:solidFill>
                  <a:srgbClr val="FFFFFF"/>
                </a:solidFill>
              </a:rPr>
              <a:t>R Squared: 0.96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US" sz="2400" dirty="0">
                <a:solidFill>
                  <a:srgbClr val="FFFFFF"/>
                </a:solidFill>
              </a:rPr>
              <a:t>P Value: 1.05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C002101-154D-4DF1-BBA5-F27AA7265F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07582" y="1196200"/>
            <a:ext cx="7540326" cy="5026884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40640445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F3FC718-FDE3-4EF7-921E-A5F374EAF8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1">
            <a:extLst>
              <a:ext uri="{FF2B5EF4-FFF2-40B4-BE49-F238E27FC236}">
                <a16:creationId xmlns:a16="http://schemas.microsoft.com/office/drawing/2014/main" id="{FAA0F719-3DC8-4F08-AD8F-5A845658CB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Freeform: Shape 15">
            <a:extLst>
              <a:ext uri="{FF2B5EF4-FFF2-40B4-BE49-F238E27FC236}">
                <a16:creationId xmlns:a16="http://schemas.microsoft.com/office/drawing/2014/main" id="{7DCB61BE-FA0F-4EFB-BE0E-268BAD8E30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4747655" y="-586345"/>
            <a:ext cx="6858001" cy="8030691"/>
          </a:xfrm>
          <a:custGeom>
            <a:avLst/>
            <a:gdLst>
              <a:gd name="connsiteX0" fmla="*/ 6858001 w 6858001"/>
              <a:gd name="connsiteY0" fmla="*/ 1177 h 8030691"/>
              <a:gd name="connsiteX1" fmla="*/ 6858001 w 6858001"/>
              <a:gd name="connsiteY1" fmla="*/ 1344715 h 8030691"/>
              <a:gd name="connsiteX2" fmla="*/ 6858000 w 6858001"/>
              <a:gd name="connsiteY2" fmla="*/ 1344715 h 8030691"/>
              <a:gd name="connsiteX3" fmla="*/ 6858000 w 6858001"/>
              <a:gd name="connsiteY3" fmla="*/ 8030691 h 8030691"/>
              <a:gd name="connsiteX4" fmla="*/ 0 w 6858001"/>
              <a:gd name="connsiteY4" fmla="*/ 8030690 h 8030691"/>
              <a:gd name="connsiteX5" fmla="*/ 0 w 6858001"/>
              <a:gd name="connsiteY5" fmla="*/ 477747 h 8030691"/>
              <a:gd name="connsiteX6" fmla="*/ 1 w 6858001"/>
              <a:gd name="connsiteY6" fmla="*/ 477747 h 8030691"/>
              <a:gd name="connsiteX7" fmla="*/ 1 w 6858001"/>
              <a:gd name="connsiteY7" fmla="*/ 0 h 8030691"/>
              <a:gd name="connsiteX8" fmla="*/ 40463 w 6858001"/>
              <a:gd name="connsiteY8" fmla="*/ 5883 h 8030691"/>
              <a:gd name="connsiteX9" fmla="*/ 159107 w 6858001"/>
              <a:gd name="connsiteY9" fmla="*/ 23196 h 8030691"/>
              <a:gd name="connsiteX10" fmla="*/ 245518 w 6858001"/>
              <a:gd name="connsiteY10" fmla="*/ 35299 h 8030691"/>
              <a:gd name="connsiteX11" fmla="*/ 348388 w 6858001"/>
              <a:gd name="connsiteY11" fmla="*/ 48074 h 8030691"/>
              <a:gd name="connsiteX12" fmla="*/ 470460 w 6858001"/>
              <a:gd name="connsiteY12" fmla="*/ 63370 h 8030691"/>
              <a:gd name="connsiteX13" fmla="*/ 605563 w 6858001"/>
              <a:gd name="connsiteY13" fmla="*/ 79507 h 8030691"/>
              <a:gd name="connsiteX14" fmla="*/ 757810 w 6858001"/>
              <a:gd name="connsiteY14" fmla="*/ 96484 h 8030691"/>
              <a:gd name="connsiteX15" fmla="*/ 923774 w 6858001"/>
              <a:gd name="connsiteY15" fmla="*/ 114469 h 8030691"/>
              <a:gd name="connsiteX16" fmla="*/ 1104139 w 6858001"/>
              <a:gd name="connsiteY16" fmla="*/ 132455 h 8030691"/>
              <a:gd name="connsiteX17" fmla="*/ 1296163 w 6858001"/>
              <a:gd name="connsiteY17" fmla="*/ 150776 h 8030691"/>
              <a:gd name="connsiteX18" fmla="*/ 1503275 w 6858001"/>
              <a:gd name="connsiteY18" fmla="*/ 167753 h 8030691"/>
              <a:gd name="connsiteX19" fmla="*/ 1719988 w 6858001"/>
              <a:gd name="connsiteY19" fmla="*/ 184058 h 8030691"/>
              <a:gd name="connsiteX20" fmla="*/ 1949045 w 6858001"/>
              <a:gd name="connsiteY20" fmla="*/ 198850 h 8030691"/>
              <a:gd name="connsiteX21" fmla="*/ 2187703 w 6858001"/>
              <a:gd name="connsiteY21" fmla="*/ 212969 h 8030691"/>
              <a:gd name="connsiteX22" fmla="*/ 2436649 w 6858001"/>
              <a:gd name="connsiteY22" fmla="*/ 226249 h 8030691"/>
              <a:gd name="connsiteX23" fmla="*/ 2564208 w 6858001"/>
              <a:gd name="connsiteY23" fmla="*/ 230955 h 8030691"/>
              <a:gd name="connsiteX24" fmla="*/ 2694509 w 6858001"/>
              <a:gd name="connsiteY24" fmla="*/ 236166 h 8030691"/>
              <a:gd name="connsiteX25" fmla="*/ 2826869 w 6858001"/>
              <a:gd name="connsiteY25" fmla="*/ 241040 h 8030691"/>
              <a:gd name="connsiteX26" fmla="*/ 2959914 w 6858001"/>
              <a:gd name="connsiteY26" fmla="*/ 244234 h 8030691"/>
              <a:gd name="connsiteX27" fmla="*/ 3095702 w 6858001"/>
              <a:gd name="connsiteY27" fmla="*/ 247092 h 8030691"/>
              <a:gd name="connsiteX28" fmla="*/ 3232862 w 6858001"/>
              <a:gd name="connsiteY28" fmla="*/ 250117 h 8030691"/>
              <a:gd name="connsiteX29" fmla="*/ 3372766 w 6858001"/>
              <a:gd name="connsiteY29" fmla="*/ 252134 h 8030691"/>
              <a:gd name="connsiteX30" fmla="*/ 3514040 w 6858001"/>
              <a:gd name="connsiteY30" fmla="*/ 252134 h 8030691"/>
              <a:gd name="connsiteX31" fmla="*/ 3656686 w 6858001"/>
              <a:gd name="connsiteY31" fmla="*/ 253143 h 8030691"/>
              <a:gd name="connsiteX32" fmla="*/ 3800705 w 6858001"/>
              <a:gd name="connsiteY32" fmla="*/ 252134 h 8030691"/>
              <a:gd name="connsiteX33" fmla="*/ 3946780 w 6858001"/>
              <a:gd name="connsiteY33" fmla="*/ 250117 h 8030691"/>
              <a:gd name="connsiteX34" fmla="*/ 4092856 w 6858001"/>
              <a:gd name="connsiteY34" fmla="*/ 248268 h 8030691"/>
              <a:gd name="connsiteX35" fmla="*/ 4240988 w 6858001"/>
              <a:gd name="connsiteY35" fmla="*/ 244234 h 8030691"/>
              <a:gd name="connsiteX36" fmla="*/ 4390492 w 6858001"/>
              <a:gd name="connsiteY36" fmla="*/ 240032 h 8030691"/>
              <a:gd name="connsiteX37" fmla="*/ 4539997 w 6858001"/>
              <a:gd name="connsiteY37" fmla="*/ 235157 h 8030691"/>
              <a:gd name="connsiteX38" fmla="*/ 4690873 w 6858001"/>
              <a:gd name="connsiteY38" fmla="*/ 228266 h 8030691"/>
              <a:gd name="connsiteX39" fmla="*/ 4843120 w 6858001"/>
              <a:gd name="connsiteY39" fmla="*/ 220029 h 8030691"/>
              <a:gd name="connsiteX40" fmla="*/ 4996054 w 6858001"/>
              <a:gd name="connsiteY40" fmla="*/ 212129 h 8030691"/>
              <a:gd name="connsiteX41" fmla="*/ 5148987 w 6858001"/>
              <a:gd name="connsiteY41" fmla="*/ 202044 h 8030691"/>
              <a:gd name="connsiteX42" fmla="*/ 5303978 w 6858001"/>
              <a:gd name="connsiteY42" fmla="*/ 189941 h 8030691"/>
              <a:gd name="connsiteX43" fmla="*/ 5456911 w 6858001"/>
              <a:gd name="connsiteY43" fmla="*/ 177839 h 8030691"/>
              <a:gd name="connsiteX44" fmla="*/ 5612588 w 6858001"/>
              <a:gd name="connsiteY44" fmla="*/ 163887 h 8030691"/>
              <a:gd name="connsiteX45" fmla="*/ 5768950 w 6858001"/>
              <a:gd name="connsiteY45" fmla="*/ 148591 h 8030691"/>
              <a:gd name="connsiteX46" fmla="*/ 5923255 w 6858001"/>
              <a:gd name="connsiteY46" fmla="*/ 132455 h 8030691"/>
              <a:gd name="connsiteX47" fmla="*/ 6079618 w 6858001"/>
              <a:gd name="connsiteY47" fmla="*/ 113629 h 8030691"/>
              <a:gd name="connsiteX48" fmla="*/ 6235294 w 6858001"/>
              <a:gd name="connsiteY48" fmla="*/ 93458 h 8030691"/>
              <a:gd name="connsiteX49" fmla="*/ 6391657 w 6858001"/>
              <a:gd name="connsiteY49" fmla="*/ 73455 h 8030691"/>
              <a:gd name="connsiteX50" fmla="*/ 6547333 w 6858001"/>
              <a:gd name="connsiteY50" fmla="*/ 50091 h 8030691"/>
              <a:gd name="connsiteX51" fmla="*/ 6702324 w 6858001"/>
              <a:gd name="connsiteY51" fmla="*/ 26222 h 8030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8030691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8030691"/>
                </a:lnTo>
                <a:lnTo>
                  <a:pt x="0" y="8030690"/>
                </a:lnTo>
                <a:lnTo>
                  <a:pt x="0" y="477747"/>
                </a:lnTo>
                <a:lnTo>
                  <a:pt x="1" y="477747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4"/>
                </a:lnTo>
                <a:lnTo>
                  <a:pt x="470460" y="63370"/>
                </a:lnTo>
                <a:lnTo>
                  <a:pt x="605563" y="79507"/>
                </a:lnTo>
                <a:lnTo>
                  <a:pt x="757810" y="96484"/>
                </a:lnTo>
                <a:lnTo>
                  <a:pt x="923774" y="114469"/>
                </a:lnTo>
                <a:lnTo>
                  <a:pt x="1104139" y="132455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50"/>
                </a:lnTo>
                <a:lnTo>
                  <a:pt x="2187703" y="212969"/>
                </a:lnTo>
                <a:lnTo>
                  <a:pt x="2436649" y="226249"/>
                </a:lnTo>
                <a:lnTo>
                  <a:pt x="2564208" y="230955"/>
                </a:lnTo>
                <a:lnTo>
                  <a:pt x="2694509" y="236166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2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3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4B31EAA-7423-46F7-9B90-4AB2B09C35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C27C66C-04D4-4940-8DA3-89FBA771C5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3453" y="1854820"/>
            <a:ext cx="3108057" cy="2947415"/>
          </a:xfrm>
        </p:spPr>
        <p:txBody>
          <a:bodyPr>
            <a:normAutofit/>
          </a:bodyPr>
          <a:lstStyle/>
          <a:p>
            <a:pPr marL="0" indent="0">
              <a:lnSpc>
                <a:spcPct val="200000"/>
              </a:lnSpc>
              <a:buNone/>
            </a:pPr>
            <a:r>
              <a:rPr lang="en-US" sz="2400" dirty="0">
                <a:solidFill>
                  <a:srgbClr val="FFFFFF"/>
                </a:solidFill>
              </a:rPr>
              <a:t>R Squared: -0.11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US" sz="2400" dirty="0">
                <a:solidFill>
                  <a:srgbClr val="FFFFFF"/>
                </a:solidFill>
              </a:rPr>
              <a:t>P Value: 0.29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C002101-154D-4DF1-BBA5-F27AA7265F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07582" y="1196200"/>
            <a:ext cx="7540326" cy="5026883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7918271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F3FC718-FDE3-4EF7-921E-A5F374EAF8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1">
            <a:extLst>
              <a:ext uri="{FF2B5EF4-FFF2-40B4-BE49-F238E27FC236}">
                <a16:creationId xmlns:a16="http://schemas.microsoft.com/office/drawing/2014/main" id="{FAA0F719-3DC8-4F08-AD8F-5A845658CB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Freeform: Shape 15">
            <a:extLst>
              <a:ext uri="{FF2B5EF4-FFF2-40B4-BE49-F238E27FC236}">
                <a16:creationId xmlns:a16="http://schemas.microsoft.com/office/drawing/2014/main" id="{7DCB61BE-FA0F-4EFB-BE0E-268BAD8E30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4747655" y="-586345"/>
            <a:ext cx="6858001" cy="8030691"/>
          </a:xfrm>
          <a:custGeom>
            <a:avLst/>
            <a:gdLst>
              <a:gd name="connsiteX0" fmla="*/ 6858001 w 6858001"/>
              <a:gd name="connsiteY0" fmla="*/ 1177 h 8030691"/>
              <a:gd name="connsiteX1" fmla="*/ 6858001 w 6858001"/>
              <a:gd name="connsiteY1" fmla="*/ 1344715 h 8030691"/>
              <a:gd name="connsiteX2" fmla="*/ 6858000 w 6858001"/>
              <a:gd name="connsiteY2" fmla="*/ 1344715 h 8030691"/>
              <a:gd name="connsiteX3" fmla="*/ 6858000 w 6858001"/>
              <a:gd name="connsiteY3" fmla="*/ 8030691 h 8030691"/>
              <a:gd name="connsiteX4" fmla="*/ 0 w 6858001"/>
              <a:gd name="connsiteY4" fmla="*/ 8030690 h 8030691"/>
              <a:gd name="connsiteX5" fmla="*/ 0 w 6858001"/>
              <a:gd name="connsiteY5" fmla="*/ 477747 h 8030691"/>
              <a:gd name="connsiteX6" fmla="*/ 1 w 6858001"/>
              <a:gd name="connsiteY6" fmla="*/ 477747 h 8030691"/>
              <a:gd name="connsiteX7" fmla="*/ 1 w 6858001"/>
              <a:gd name="connsiteY7" fmla="*/ 0 h 8030691"/>
              <a:gd name="connsiteX8" fmla="*/ 40463 w 6858001"/>
              <a:gd name="connsiteY8" fmla="*/ 5883 h 8030691"/>
              <a:gd name="connsiteX9" fmla="*/ 159107 w 6858001"/>
              <a:gd name="connsiteY9" fmla="*/ 23196 h 8030691"/>
              <a:gd name="connsiteX10" fmla="*/ 245518 w 6858001"/>
              <a:gd name="connsiteY10" fmla="*/ 35299 h 8030691"/>
              <a:gd name="connsiteX11" fmla="*/ 348388 w 6858001"/>
              <a:gd name="connsiteY11" fmla="*/ 48074 h 8030691"/>
              <a:gd name="connsiteX12" fmla="*/ 470460 w 6858001"/>
              <a:gd name="connsiteY12" fmla="*/ 63370 h 8030691"/>
              <a:gd name="connsiteX13" fmla="*/ 605563 w 6858001"/>
              <a:gd name="connsiteY13" fmla="*/ 79507 h 8030691"/>
              <a:gd name="connsiteX14" fmla="*/ 757810 w 6858001"/>
              <a:gd name="connsiteY14" fmla="*/ 96484 h 8030691"/>
              <a:gd name="connsiteX15" fmla="*/ 923774 w 6858001"/>
              <a:gd name="connsiteY15" fmla="*/ 114469 h 8030691"/>
              <a:gd name="connsiteX16" fmla="*/ 1104139 w 6858001"/>
              <a:gd name="connsiteY16" fmla="*/ 132455 h 8030691"/>
              <a:gd name="connsiteX17" fmla="*/ 1296163 w 6858001"/>
              <a:gd name="connsiteY17" fmla="*/ 150776 h 8030691"/>
              <a:gd name="connsiteX18" fmla="*/ 1503275 w 6858001"/>
              <a:gd name="connsiteY18" fmla="*/ 167753 h 8030691"/>
              <a:gd name="connsiteX19" fmla="*/ 1719988 w 6858001"/>
              <a:gd name="connsiteY19" fmla="*/ 184058 h 8030691"/>
              <a:gd name="connsiteX20" fmla="*/ 1949045 w 6858001"/>
              <a:gd name="connsiteY20" fmla="*/ 198850 h 8030691"/>
              <a:gd name="connsiteX21" fmla="*/ 2187703 w 6858001"/>
              <a:gd name="connsiteY21" fmla="*/ 212969 h 8030691"/>
              <a:gd name="connsiteX22" fmla="*/ 2436649 w 6858001"/>
              <a:gd name="connsiteY22" fmla="*/ 226249 h 8030691"/>
              <a:gd name="connsiteX23" fmla="*/ 2564208 w 6858001"/>
              <a:gd name="connsiteY23" fmla="*/ 230955 h 8030691"/>
              <a:gd name="connsiteX24" fmla="*/ 2694509 w 6858001"/>
              <a:gd name="connsiteY24" fmla="*/ 236166 h 8030691"/>
              <a:gd name="connsiteX25" fmla="*/ 2826869 w 6858001"/>
              <a:gd name="connsiteY25" fmla="*/ 241040 h 8030691"/>
              <a:gd name="connsiteX26" fmla="*/ 2959914 w 6858001"/>
              <a:gd name="connsiteY26" fmla="*/ 244234 h 8030691"/>
              <a:gd name="connsiteX27" fmla="*/ 3095702 w 6858001"/>
              <a:gd name="connsiteY27" fmla="*/ 247092 h 8030691"/>
              <a:gd name="connsiteX28" fmla="*/ 3232862 w 6858001"/>
              <a:gd name="connsiteY28" fmla="*/ 250117 h 8030691"/>
              <a:gd name="connsiteX29" fmla="*/ 3372766 w 6858001"/>
              <a:gd name="connsiteY29" fmla="*/ 252134 h 8030691"/>
              <a:gd name="connsiteX30" fmla="*/ 3514040 w 6858001"/>
              <a:gd name="connsiteY30" fmla="*/ 252134 h 8030691"/>
              <a:gd name="connsiteX31" fmla="*/ 3656686 w 6858001"/>
              <a:gd name="connsiteY31" fmla="*/ 253143 h 8030691"/>
              <a:gd name="connsiteX32" fmla="*/ 3800705 w 6858001"/>
              <a:gd name="connsiteY32" fmla="*/ 252134 h 8030691"/>
              <a:gd name="connsiteX33" fmla="*/ 3946780 w 6858001"/>
              <a:gd name="connsiteY33" fmla="*/ 250117 h 8030691"/>
              <a:gd name="connsiteX34" fmla="*/ 4092856 w 6858001"/>
              <a:gd name="connsiteY34" fmla="*/ 248268 h 8030691"/>
              <a:gd name="connsiteX35" fmla="*/ 4240988 w 6858001"/>
              <a:gd name="connsiteY35" fmla="*/ 244234 h 8030691"/>
              <a:gd name="connsiteX36" fmla="*/ 4390492 w 6858001"/>
              <a:gd name="connsiteY36" fmla="*/ 240032 h 8030691"/>
              <a:gd name="connsiteX37" fmla="*/ 4539997 w 6858001"/>
              <a:gd name="connsiteY37" fmla="*/ 235157 h 8030691"/>
              <a:gd name="connsiteX38" fmla="*/ 4690873 w 6858001"/>
              <a:gd name="connsiteY38" fmla="*/ 228266 h 8030691"/>
              <a:gd name="connsiteX39" fmla="*/ 4843120 w 6858001"/>
              <a:gd name="connsiteY39" fmla="*/ 220029 h 8030691"/>
              <a:gd name="connsiteX40" fmla="*/ 4996054 w 6858001"/>
              <a:gd name="connsiteY40" fmla="*/ 212129 h 8030691"/>
              <a:gd name="connsiteX41" fmla="*/ 5148987 w 6858001"/>
              <a:gd name="connsiteY41" fmla="*/ 202044 h 8030691"/>
              <a:gd name="connsiteX42" fmla="*/ 5303978 w 6858001"/>
              <a:gd name="connsiteY42" fmla="*/ 189941 h 8030691"/>
              <a:gd name="connsiteX43" fmla="*/ 5456911 w 6858001"/>
              <a:gd name="connsiteY43" fmla="*/ 177839 h 8030691"/>
              <a:gd name="connsiteX44" fmla="*/ 5612588 w 6858001"/>
              <a:gd name="connsiteY44" fmla="*/ 163887 h 8030691"/>
              <a:gd name="connsiteX45" fmla="*/ 5768950 w 6858001"/>
              <a:gd name="connsiteY45" fmla="*/ 148591 h 8030691"/>
              <a:gd name="connsiteX46" fmla="*/ 5923255 w 6858001"/>
              <a:gd name="connsiteY46" fmla="*/ 132455 h 8030691"/>
              <a:gd name="connsiteX47" fmla="*/ 6079618 w 6858001"/>
              <a:gd name="connsiteY47" fmla="*/ 113629 h 8030691"/>
              <a:gd name="connsiteX48" fmla="*/ 6235294 w 6858001"/>
              <a:gd name="connsiteY48" fmla="*/ 93458 h 8030691"/>
              <a:gd name="connsiteX49" fmla="*/ 6391657 w 6858001"/>
              <a:gd name="connsiteY49" fmla="*/ 73455 h 8030691"/>
              <a:gd name="connsiteX50" fmla="*/ 6547333 w 6858001"/>
              <a:gd name="connsiteY50" fmla="*/ 50091 h 8030691"/>
              <a:gd name="connsiteX51" fmla="*/ 6702324 w 6858001"/>
              <a:gd name="connsiteY51" fmla="*/ 26222 h 8030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8030691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8030691"/>
                </a:lnTo>
                <a:lnTo>
                  <a:pt x="0" y="8030690"/>
                </a:lnTo>
                <a:lnTo>
                  <a:pt x="0" y="477747"/>
                </a:lnTo>
                <a:lnTo>
                  <a:pt x="1" y="477747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4"/>
                </a:lnTo>
                <a:lnTo>
                  <a:pt x="470460" y="63370"/>
                </a:lnTo>
                <a:lnTo>
                  <a:pt x="605563" y="79507"/>
                </a:lnTo>
                <a:lnTo>
                  <a:pt x="757810" y="96484"/>
                </a:lnTo>
                <a:lnTo>
                  <a:pt x="923774" y="114469"/>
                </a:lnTo>
                <a:lnTo>
                  <a:pt x="1104139" y="132455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50"/>
                </a:lnTo>
                <a:lnTo>
                  <a:pt x="2187703" y="212969"/>
                </a:lnTo>
                <a:lnTo>
                  <a:pt x="2436649" y="226249"/>
                </a:lnTo>
                <a:lnTo>
                  <a:pt x="2564208" y="230955"/>
                </a:lnTo>
                <a:lnTo>
                  <a:pt x="2694509" y="236166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2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3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4B31EAA-7423-46F7-9B90-4AB2B09C35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C27C66C-04D4-4940-8DA3-89FBA771C5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3453" y="1854820"/>
            <a:ext cx="3108057" cy="2947415"/>
          </a:xfrm>
        </p:spPr>
        <p:txBody>
          <a:bodyPr>
            <a:normAutofit/>
          </a:bodyPr>
          <a:lstStyle/>
          <a:p>
            <a:pPr marL="0" indent="0">
              <a:lnSpc>
                <a:spcPct val="200000"/>
              </a:lnSpc>
              <a:buNone/>
            </a:pPr>
            <a:r>
              <a:rPr lang="en-US" sz="2400" dirty="0">
                <a:solidFill>
                  <a:srgbClr val="FFFFFF"/>
                </a:solidFill>
              </a:rPr>
              <a:t>R Squared: 0.22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US" sz="2400" dirty="0">
                <a:solidFill>
                  <a:srgbClr val="FFFFFF"/>
                </a:solidFill>
              </a:rPr>
              <a:t>P Value: 0.03</a:t>
            </a:r>
          </a:p>
        </p:txBody>
      </p: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6C002101-154D-4DF1-BBA5-F27AA7265F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7582" y="1196200"/>
            <a:ext cx="7540327" cy="5026884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6878533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0">
            <a:extLst>
              <a:ext uri="{FF2B5EF4-FFF2-40B4-BE49-F238E27FC236}">
                <a16:creationId xmlns:a16="http://schemas.microsoft.com/office/drawing/2014/main" id="{4E78424C-6FD0-41F8-9CAA-5DC19C4235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56F7CA-37ED-44DA-A7A7-3C7357D385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855" y="1447800"/>
            <a:ext cx="3108626" cy="4572000"/>
          </a:xfrm>
        </p:spPr>
        <p:txBody>
          <a:bodyPr anchor="ctr">
            <a:normAutofit/>
          </a:bodyPr>
          <a:lstStyle/>
          <a:p>
            <a:r>
              <a:rPr lang="en-US" sz="3200">
                <a:solidFill>
                  <a:srgbClr val="F2F2F2"/>
                </a:solidFill>
              </a:rPr>
              <a:t>Other things to consider:</a:t>
            </a:r>
          </a:p>
        </p:txBody>
      </p:sp>
      <p:sp>
        <p:nvSpPr>
          <p:cNvPr id="30" name="Freeform: Shape 22">
            <a:extLst>
              <a:ext uri="{FF2B5EF4-FFF2-40B4-BE49-F238E27FC236}">
                <a16:creationId xmlns:a16="http://schemas.microsoft.com/office/drawing/2014/main" id="{DD136760-57DC-4301-8BEA-B71AD2D139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61310" y="0"/>
            <a:ext cx="8030690" cy="6858000"/>
          </a:xfrm>
          <a:custGeom>
            <a:avLst/>
            <a:gdLst>
              <a:gd name="connsiteX0" fmla="*/ 1176 w 8030690"/>
              <a:gd name="connsiteY0" fmla="*/ 0 h 6858000"/>
              <a:gd name="connsiteX1" fmla="*/ 1344715 w 8030690"/>
              <a:gd name="connsiteY1" fmla="*/ 0 h 6858000"/>
              <a:gd name="connsiteX2" fmla="*/ 1344715 w 8030690"/>
              <a:gd name="connsiteY2" fmla="*/ 0 h 6858000"/>
              <a:gd name="connsiteX3" fmla="*/ 8030690 w 8030690"/>
              <a:gd name="connsiteY3" fmla="*/ 0 h 6858000"/>
              <a:gd name="connsiteX4" fmla="*/ 8030690 w 8030690"/>
              <a:gd name="connsiteY4" fmla="*/ 6858000 h 6858000"/>
              <a:gd name="connsiteX5" fmla="*/ 477746 w 8030690"/>
              <a:gd name="connsiteY5" fmla="*/ 6858000 h 6858000"/>
              <a:gd name="connsiteX6" fmla="*/ 477746 w 8030690"/>
              <a:gd name="connsiteY6" fmla="*/ 6858000 h 6858000"/>
              <a:gd name="connsiteX7" fmla="*/ 0 w 8030690"/>
              <a:gd name="connsiteY7" fmla="*/ 6858000 h 6858000"/>
              <a:gd name="connsiteX8" fmla="*/ 5883 w 8030690"/>
              <a:gd name="connsiteY8" fmla="*/ 6817538 h 6858000"/>
              <a:gd name="connsiteX9" fmla="*/ 23196 w 8030690"/>
              <a:gd name="connsiteY9" fmla="*/ 6698894 h 6858000"/>
              <a:gd name="connsiteX10" fmla="*/ 35298 w 8030690"/>
              <a:gd name="connsiteY10" fmla="*/ 6612483 h 6858000"/>
              <a:gd name="connsiteX11" fmla="*/ 48073 w 8030690"/>
              <a:gd name="connsiteY11" fmla="*/ 6509613 h 6858000"/>
              <a:gd name="connsiteX12" fmla="*/ 63369 w 8030690"/>
              <a:gd name="connsiteY12" fmla="*/ 6387541 h 6858000"/>
              <a:gd name="connsiteX13" fmla="*/ 79506 w 8030690"/>
              <a:gd name="connsiteY13" fmla="*/ 6252438 h 6858000"/>
              <a:gd name="connsiteX14" fmla="*/ 96483 w 8030690"/>
              <a:gd name="connsiteY14" fmla="*/ 6100191 h 6858000"/>
              <a:gd name="connsiteX15" fmla="*/ 114468 w 8030690"/>
              <a:gd name="connsiteY15" fmla="*/ 5934227 h 6858000"/>
              <a:gd name="connsiteX16" fmla="*/ 132454 w 8030690"/>
              <a:gd name="connsiteY16" fmla="*/ 5753862 h 6858000"/>
              <a:gd name="connsiteX17" fmla="*/ 150775 w 8030690"/>
              <a:gd name="connsiteY17" fmla="*/ 5561838 h 6858000"/>
              <a:gd name="connsiteX18" fmla="*/ 167752 w 8030690"/>
              <a:gd name="connsiteY18" fmla="*/ 5354726 h 6858000"/>
              <a:gd name="connsiteX19" fmla="*/ 184057 w 8030690"/>
              <a:gd name="connsiteY19" fmla="*/ 5138013 h 6858000"/>
              <a:gd name="connsiteX20" fmla="*/ 198849 w 8030690"/>
              <a:gd name="connsiteY20" fmla="*/ 4908956 h 6858000"/>
              <a:gd name="connsiteX21" fmla="*/ 212968 w 8030690"/>
              <a:gd name="connsiteY21" fmla="*/ 4670298 h 6858000"/>
              <a:gd name="connsiteX22" fmla="*/ 226248 w 8030690"/>
              <a:gd name="connsiteY22" fmla="*/ 4421352 h 6858000"/>
              <a:gd name="connsiteX23" fmla="*/ 230954 w 8030690"/>
              <a:gd name="connsiteY23" fmla="*/ 4293793 h 6858000"/>
              <a:gd name="connsiteX24" fmla="*/ 236165 w 8030690"/>
              <a:gd name="connsiteY24" fmla="*/ 4163491 h 6858000"/>
              <a:gd name="connsiteX25" fmla="*/ 241039 w 8030690"/>
              <a:gd name="connsiteY25" fmla="*/ 4031132 h 6858000"/>
              <a:gd name="connsiteX26" fmla="*/ 244233 w 8030690"/>
              <a:gd name="connsiteY26" fmla="*/ 3898087 h 6858000"/>
              <a:gd name="connsiteX27" fmla="*/ 247091 w 8030690"/>
              <a:gd name="connsiteY27" fmla="*/ 3762298 h 6858000"/>
              <a:gd name="connsiteX28" fmla="*/ 250116 w 8030690"/>
              <a:gd name="connsiteY28" fmla="*/ 3625138 h 6858000"/>
              <a:gd name="connsiteX29" fmla="*/ 252133 w 8030690"/>
              <a:gd name="connsiteY29" fmla="*/ 3485235 h 6858000"/>
              <a:gd name="connsiteX30" fmla="*/ 252133 w 8030690"/>
              <a:gd name="connsiteY30" fmla="*/ 3343960 h 6858000"/>
              <a:gd name="connsiteX31" fmla="*/ 253142 w 8030690"/>
              <a:gd name="connsiteY31" fmla="*/ 3201314 h 6858000"/>
              <a:gd name="connsiteX32" fmla="*/ 252133 w 8030690"/>
              <a:gd name="connsiteY32" fmla="*/ 3057296 h 6858000"/>
              <a:gd name="connsiteX33" fmla="*/ 250116 w 8030690"/>
              <a:gd name="connsiteY33" fmla="*/ 2911221 h 6858000"/>
              <a:gd name="connsiteX34" fmla="*/ 248267 w 8030690"/>
              <a:gd name="connsiteY34" fmla="*/ 2765145 h 6858000"/>
              <a:gd name="connsiteX35" fmla="*/ 244233 w 8030690"/>
              <a:gd name="connsiteY35" fmla="*/ 2617013 h 6858000"/>
              <a:gd name="connsiteX36" fmla="*/ 240031 w 8030690"/>
              <a:gd name="connsiteY36" fmla="*/ 2467508 h 6858000"/>
              <a:gd name="connsiteX37" fmla="*/ 235156 w 8030690"/>
              <a:gd name="connsiteY37" fmla="*/ 2318004 h 6858000"/>
              <a:gd name="connsiteX38" fmla="*/ 228265 w 8030690"/>
              <a:gd name="connsiteY38" fmla="*/ 2167128 h 6858000"/>
              <a:gd name="connsiteX39" fmla="*/ 220028 w 8030690"/>
              <a:gd name="connsiteY39" fmla="*/ 2014880 h 6858000"/>
              <a:gd name="connsiteX40" fmla="*/ 212128 w 8030690"/>
              <a:gd name="connsiteY40" fmla="*/ 1861947 h 6858000"/>
              <a:gd name="connsiteX41" fmla="*/ 202043 w 8030690"/>
              <a:gd name="connsiteY41" fmla="*/ 1709013 h 6858000"/>
              <a:gd name="connsiteX42" fmla="*/ 189940 w 8030690"/>
              <a:gd name="connsiteY42" fmla="*/ 1554023 h 6858000"/>
              <a:gd name="connsiteX43" fmla="*/ 177838 w 8030690"/>
              <a:gd name="connsiteY43" fmla="*/ 1401089 h 6858000"/>
              <a:gd name="connsiteX44" fmla="*/ 163886 w 8030690"/>
              <a:gd name="connsiteY44" fmla="*/ 1245413 h 6858000"/>
              <a:gd name="connsiteX45" fmla="*/ 148590 w 8030690"/>
              <a:gd name="connsiteY45" fmla="*/ 1089050 h 6858000"/>
              <a:gd name="connsiteX46" fmla="*/ 132454 w 8030690"/>
              <a:gd name="connsiteY46" fmla="*/ 934745 h 6858000"/>
              <a:gd name="connsiteX47" fmla="*/ 113628 w 8030690"/>
              <a:gd name="connsiteY47" fmla="*/ 778383 h 6858000"/>
              <a:gd name="connsiteX48" fmla="*/ 93457 w 8030690"/>
              <a:gd name="connsiteY48" fmla="*/ 622706 h 6858000"/>
              <a:gd name="connsiteX49" fmla="*/ 73454 w 8030690"/>
              <a:gd name="connsiteY49" fmla="*/ 466344 h 6858000"/>
              <a:gd name="connsiteX50" fmla="*/ 50090 w 8030690"/>
              <a:gd name="connsiteY50" fmla="*/ 310667 h 6858000"/>
              <a:gd name="connsiteX51" fmla="*/ 26222 w 8030690"/>
              <a:gd name="connsiteY51" fmla="*/ 15567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8030690" h="6858000">
                <a:moveTo>
                  <a:pt x="1176" y="0"/>
                </a:moveTo>
                <a:lnTo>
                  <a:pt x="1344715" y="0"/>
                </a:lnTo>
                <a:lnTo>
                  <a:pt x="1344715" y="0"/>
                </a:lnTo>
                <a:lnTo>
                  <a:pt x="8030690" y="0"/>
                </a:lnTo>
                <a:lnTo>
                  <a:pt x="8030690" y="6858000"/>
                </a:lnTo>
                <a:lnTo>
                  <a:pt x="477746" y="6858000"/>
                </a:lnTo>
                <a:lnTo>
                  <a:pt x="477746" y="6858000"/>
                </a:lnTo>
                <a:lnTo>
                  <a:pt x="0" y="6858000"/>
                </a:lnTo>
                <a:lnTo>
                  <a:pt x="5883" y="6817538"/>
                </a:lnTo>
                <a:lnTo>
                  <a:pt x="23196" y="6698894"/>
                </a:lnTo>
                <a:lnTo>
                  <a:pt x="35298" y="6612483"/>
                </a:lnTo>
                <a:lnTo>
                  <a:pt x="48073" y="6509613"/>
                </a:lnTo>
                <a:lnTo>
                  <a:pt x="63369" y="6387541"/>
                </a:lnTo>
                <a:lnTo>
                  <a:pt x="79506" y="6252438"/>
                </a:lnTo>
                <a:lnTo>
                  <a:pt x="96483" y="6100191"/>
                </a:lnTo>
                <a:lnTo>
                  <a:pt x="114468" y="5934227"/>
                </a:lnTo>
                <a:lnTo>
                  <a:pt x="132454" y="5753862"/>
                </a:lnTo>
                <a:lnTo>
                  <a:pt x="150775" y="5561838"/>
                </a:lnTo>
                <a:lnTo>
                  <a:pt x="167752" y="5354726"/>
                </a:lnTo>
                <a:lnTo>
                  <a:pt x="184057" y="5138013"/>
                </a:lnTo>
                <a:lnTo>
                  <a:pt x="198849" y="4908956"/>
                </a:lnTo>
                <a:lnTo>
                  <a:pt x="212968" y="4670298"/>
                </a:lnTo>
                <a:lnTo>
                  <a:pt x="226248" y="4421352"/>
                </a:lnTo>
                <a:lnTo>
                  <a:pt x="230954" y="4293793"/>
                </a:lnTo>
                <a:lnTo>
                  <a:pt x="236165" y="4163491"/>
                </a:lnTo>
                <a:lnTo>
                  <a:pt x="241039" y="4031132"/>
                </a:lnTo>
                <a:lnTo>
                  <a:pt x="244233" y="3898087"/>
                </a:lnTo>
                <a:lnTo>
                  <a:pt x="247091" y="3762298"/>
                </a:lnTo>
                <a:lnTo>
                  <a:pt x="250116" y="3625138"/>
                </a:lnTo>
                <a:lnTo>
                  <a:pt x="252133" y="3485235"/>
                </a:lnTo>
                <a:lnTo>
                  <a:pt x="252133" y="3343960"/>
                </a:lnTo>
                <a:lnTo>
                  <a:pt x="253142" y="3201314"/>
                </a:lnTo>
                <a:lnTo>
                  <a:pt x="252133" y="3057296"/>
                </a:lnTo>
                <a:lnTo>
                  <a:pt x="250116" y="2911221"/>
                </a:lnTo>
                <a:lnTo>
                  <a:pt x="248267" y="2765145"/>
                </a:lnTo>
                <a:lnTo>
                  <a:pt x="244233" y="2617013"/>
                </a:lnTo>
                <a:lnTo>
                  <a:pt x="240031" y="2467508"/>
                </a:lnTo>
                <a:lnTo>
                  <a:pt x="235156" y="2318004"/>
                </a:lnTo>
                <a:lnTo>
                  <a:pt x="228265" y="2167128"/>
                </a:lnTo>
                <a:lnTo>
                  <a:pt x="220028" y="2014880"/>
                </a:lnTo>
                <a:lnTo>
                  <a:pt x="212128" y="1861947"/>
                </a:lnTo>
                <a:lnTo>
                  <a:pt x="202043" y="1709013"/>
                </a:lnTo>
                <a:lnTo>
                  <a:pt x="189940" y="1554023"/>
                </a:lnTo>
                <a:lnTo>
                  <a:pt x="177838" y="1401089"/>
                </a:lnTo>
                <a:lnTo>
                  <a:pt x="163886" y="1245413"/>
                </a:lnTo>
                <a:lnTo>
                  <a:pt x="148590" y="1089050"/>
                </a:lnTo>
                <a:lnTo>
                  <a:pt x="132454" y="934745"/>
                </a:lnTo>
                <a:lnTo>
                  <a:pt x="113628" y="778383"/>
                </a:lnTo>
                <a:lnTo>
                  <a:pt x="93457" y="622706"/>
                </a:lnTo>
                <a:lnTo>
                  <a:pt x="73454" y="466344"/>
                </a:lnTo>
                <a:lnTo>
                  <a:pt x="50090" y="310667"/>
                </a:lnTo>
                <a:lnTo>
                  <a:pt x="26222" y="1556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1" name="Freeform 11">
            <a:extLst>
              <a:ext uri="{FF2B5EF4-FFF2-40B4-BE49-F238E27FC236}">
                <a16:creationId xmlns:a16="http://schemas.microsoft.com/office/drawing/2014/main" id="{BDC58DEA-1307-4F44-AD47-E613D8B76A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26">
            <a:extLst>
              <a:ext uri="{FF2B5EF4-FFF2-40B4-BE49-F238E27FC236}">
                <a16:creationId xmlns:a16="http://schemas.microsoft.com/office/drawing/2014/main" id="{C99B912D-1E4B-42AF-A2BE-CFEFEC916E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511E6B2-18F6-4BC9-ACD3-73C39D73A1D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18405147"/>
              </p:ext>
            </p:extLst>
          </p:nvPr>
        </p:nvGraphicFramePr>
        <p:xfrm>
          <a:off x="5048250" y="1447800"/>
          <a:ext cx="6496050" cy="457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642754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23E8915-D2AA-4327-A45A-972C3CA957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302FC3C-9804-4950-B721-5FD704BA60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12188952" cy="6858000"/>
          </a:xfrm>
          <a:prstGeom prst="rect">
            <a:avLst/>
          </a:prstGeom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B9695BD-ECF6-49CA-8877-8C493193C6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5" y="1828800"/>
            <a:ext cx="0" cy="3200400"/>
          </a:xfrm>
          <a:prstGeom prst="line">
            <a:avLst/>
          </a:prstGeom>
          <a:ln w="1905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3BC6EBB2-9BDC-4075-BA6B-43A9FBF9C8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228080"/>
            <a:ext cx="993734" cy="762000"/>
          </a:xfrm>
          <a:prstGeom prst="rect">
            <a:avLst/>
          </a:prstGeom>
        </p:spPr>
      </p:pic>
      <p:sp>
        <p:nvSpPr>
          <p:cNvPr id="16" name="Freeform 5">
            <a:extLst>
              <a:ext uri="{FF2B5EF4-FFF2-40B4-BE49-F238E27FC236}">
                <a16:creationId xmlns:a16="http://schemas.microsoft.com/office/drawing/2014/main" id="{F3798573-F27B-47EB-8EA4-7EE34954C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588" y="0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1EF1DF-C1B2-448D-BAC4-3E0A2A1F0F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195" y="804672"/>
            <a:ext cx="3521359" cy="5248656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Sources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4C9F86-D7BD-43E4-A9B4-CCB2ECD8CE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5861" y="804671"/>
            <a:ext cx="6399930" cy="5248657"/>
          </a:xfrm>
        </p:spPr>
        <p:txBody>
          <a:bodyPr anchor="ctr">
            <a:normAutofit/>
          </a:bodyPr>
          <a:lstStyle/>
          <a:p>
            <a:r>
              <a:rPr lang="en-US" sz="1800" dirty="0">
                <a:hlinkClick r:id="rId4"/>
              </a:rPr>
              <a:t>https://www.in.gov/indot/InGCS.htm</a:t>
            </a:r>
            <a:endParaRPr lang="en-US" sz="1800" dirty="0"/>
          </a:p>
          <a:p>
            <a:r>
              <a:rPr lang="en-US" sz="1800" dirty="0">
                <a:hlinkClick r:id="rId5"/>
              </a:rPr>
              <a:t>https://data.medicare.gov/Physician-Compare/Physician-Compare-National-Downloadable-File/mj5m-pzi6</a:t>
            </a:r>
            <a:endParaRPr lang="en-US" sz="1800" dirty="0"/>
          </a:p>
          <a:p>
            <a:r>
              <a:rPr lang="en-US" sz="1800" dirty="0">
                <a:hlinkClick r:id="rId6"/>
              </a:rPr>
              <a:t>https://www.census.gov/topics/population.html</a:t>
            </a:r>
            <a:endParaRPr lang="en-US" sz="1800" dirty="0"/>
          </a:p>
          <a:p>
            <a:r>
              <a:rPr lang="en-US" sz="1800" dirty="0">
                <a:hlinkClick r:id="rId7"/>
              </a:rPr>
              <a:t>https://hub.mph.in.gov/dataset/infant-mortality-by-county-year-and-underlying-cause-of-death</a:t>
            </a:r>
            <a:endParaRPr lang="en-US" sz="1800" dirty="0"/>
          </a:p>
          <a:p>
            <a:r>
              <a:rPr lang="en-US" sz="1800" dirty="0">
                <a:hlinkClick r:id="rId8"/>
              </a:rPr>
              <a:t>https://hub.mph.in.gov/dataset/count-of-ob-gyn-providers-by-county</a:t>
            </a:r>
            <a:endParaRPr lang="en-US" sz="1800" dirty="0"/>
          </a:p>
          <a:p>
            <a:r>
              <a:rPr lang="en-US" sz="1800" dirty="0">
                <a:hlinkClick r:id="rId9"/>
              </a:rPr>
              <a:t>http://data.indy.gov/</a:t>
            </a:r>
            <a:endParaRPr lang="en-US" sz="1800" dirty="0"/>
          </a:p>
          <a:p>
            <a:r>
              <a:rPr lang="en-US" sz="1800" dirty="0">
                <a:hlinkClick r:id="rId10"/>
              </a:rPr>
              <a:t>https://www.cdc.gov/reproductivehealth/maternalinfanthealth/infantmortality.htm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4561727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Placeholder 16" descr="Scientist looking at test tube">
            <a:extLst>
              <a:ext uri="{FF2B5EF4-FFF2-40B4-BE49-F238E27FC236}">
                <a16:creationId xmlns:a16="http://schemas.microsoft.com/office/drawing/2014/main" id="{F923CFB6-5709-405C-8762-B310D3F21953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17F5BF1-88DB-42F2-98A6-4C7FBFC311C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</a:t>
            </a:r>
            <a:br>
              <a:rPr lang="en-US" dirty="0"/>
            </a:br>
            <a:r>
              <a:rPr lang="en-US" dirty="0"/>
              <a:t>you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AF39051-1049-4508-8373-6A289966AA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81399" y="2238573"/>
            <a:ext cx="10629202" cy="1190427"/>
          </a:xfrm>
          <a:prstGeom prst="rect">
            <a:avLst/>
          </a:prstGeom>
          <a:noFill/>
          <a:ln w="6350">
            <a:solidFill>
              <a:schemeClr val="bg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bject 7" descr="Beige rectangle">
            <a:extLst>
              <a:ext uri="{FF2B5EF4-FFF2-40B4-BE49-F238E27FC236}">
                <a16:creationId xmlns:a16="http://schemas.microsoft.com/office/drawing/2014/main" id="{2D7851E8-1907-4C8A-A16F-E461B5BFA940}"/>
              </a:ext>
            </a:extLst>
          </p:cNvPr>
          <p:cNvSpPr/>
          <p:nvPr/>
        </p:nvSpPr>
        <p:spPr bwMode="white">
          <a:xfrm flipV="1">
            <a:off x="1204699" y="3791668"/>
            <a:ext cx="3470764" cy="45719"/>
          </a:xfrm>
          <a:custGeom>
            <a:avLst/>
            <a:gdLst/>
            <a:ahLst/>
            <a:cxnLst/>
            <a:rect l="l" t="t" r="r" b="b"/>
            <a:pathLst>
              <a:path w="3935729">
                <a:moveTo>
                  <a:pt x="0" y="0"/>
                </a:moveTo>
                <a:lnTo>
                  <a:pt x="3935349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769541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8657C9D-C23C-4202-8981-64D93B633B8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E3A85A-2547-461F-8D5E-15162DD7AF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>
            <a:normAutofit/>
          </a:bodyPr>
          <a:lstStyle/>
          <a:p>
            <a:r>
              <a:rPr lang="en-US"/>
              <a:t>Why this story is worth telling</a:t>
            </a:r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0D187C4E-14B9-4504-B200-5127823FA7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38D17D-D8E3-4FA9-8B4F-1FB1B1C268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8946541" cy="419548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In addition to giving us key information about maternal and infant health, the infant mortality rate is an important marker of the overall health of a society.</a:t>
            </a:r>
          </a:p>
          <a:p>
            <a:r>
              <a:rPr lang="en-US" dirty="0"/>
              <a:t>Over 22,000 infants died in the United States in 2017.</a:t>
            </a:r>
          </a:p>
          <a:p>
            <a:r>
              <a:rPr lang="en-US" dirty="0"/>
              <a:t>Indiana has the 7</a:t>
            </a:r>
            <a:r>
              <a:rPr lang="en-US" baseline="30000" dirty="0"/>
              <a:t>th</a:t>
            </a:r>
            <a:r>
              <a:rPr lang="en-US" dirty="0"/>
              <a:t> highest infant mortality rate in the US</a:t>
            </a:r>
          </a:p>
          <a:p>
            <a:r>
              <a:rPr lang="en-US" dirty="0"/>
              <a:t>OB/GYNs are among the surgeons with the lowest annual compensation.</a:t>
            </a:r>
          </a:p>
        </p:txBody>
      </p:sp>
    </p:spTree>
    <p:extLst>
      <p:ext uri="{BB962C8B-B14F-4D97-AF65-F5344CB8AC3E}">
        <p14:creationId xmlns:p14="http://schemas.microsoft.com/office/powerpoint/2010/main" val="4918817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23E8915-D2AA-4327-A45A-972C3CA957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302FC3C-9804-4950-B721-5FD704BA60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12188952" cy="6858000"/>
          </a:xfrm>
          <a:prstGeom prst="rect">
            <a:avLst/>
          </a:prstGeom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B9695BD-ECF6-49CA-8877-8C493193C6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5" y="1828800"/>
            <a:ext cx="0" cy="3200400"/>
          </a:xfrm>
          <a:prstGeom prst="line">
            <a:avLst/>
          </a:prstGeom>
          <a:ln w="1905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3BC6EBB2-9BDC-4075-BA6B-43A9FBF9C8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228080"/>
            <a:ext cx="993734" cy="762000"/>
          </a:xfrm>
          <a:prstGeom prst="rect">
            <a:avLst/>
          </a:prstGeom>
        </p:spPr>
      </p:pic>
      <p:sp>
        <p:nvSpPr>
          <p:cNvPr id="16" name="Freeform 5">
            <a:extLst>
              <a:ext uri="{FF2B5EF4-FFF2-40B4-BE49-F238E27FC236}">
                <a16:creationId xmlns:a16="http://schemas.microsoft.com/office/drawing/2014/main" id="{F3798573-F27B-47EB-8EA4-7EE34954C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588" y="0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6CB155-9B4A-42A0-BDD0-630A614CA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195" y="804672"/>
            <a:ext cx="3521359" cy="5248656"/>
          </a:xfrm>
        </p:spPr>
        <p:txBody>
          <a:bodyPr anchor="ctr">
            <a:normAutofit/>
          </a:bodyPr>
          <a:lstStyle/>
          <a:p>
            <a:pPr algn="ctr"/>
            <a:r>
              <a:rPr lang="en-US"/>
              <a:t>Hypothesis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23C56A-A8AC-4D87-A3EC-B82D662974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5861" y="804671"/>
            <a:ext cx="6399930" cy="5248657"/>
          </a:xfrm>
        </p:spPr>
        <p:txBody>
          <a:bodyPr anchor="ctr"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When comparing the number of active OB/GYN practitioners in each Indiana county to the infant mortality rate in those counties, we expect there to be a strong negative correlation between the two statistics.</a:t>
            </a:r>
          </a:p>
        </p:txBody>
      </p:sp>
    </p:spTree>
    <p:extLst>
      <p:ext uri="{BB962C8B-B14F-4D97-AF65-F5344CB8AC3E}">
        <p14:creationId xmlns:p14="http://schemas.microsoft.com/office/powerpoint/2010/main" val="4568493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4">
            <a:extLst>
              <a:ext uri="{FF2B5EF4-FFF2-40B4-BE49-F238E27FC236}">
                <a16:creationId xmlns:a16="http://schemas.microsoft.com/office/drawing/2014/main" id="{62324A93-A1B1-49AC-8069-6796A6FC5D0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t="1415" b="1431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4F571EA7-BDC6-4E6F-A47A-B5D39E5E7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3353316" y="0"/>
            <a:ext cx="7770296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E828C2-B7E9-4893-9E4A-EC47127866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1931" y="295728"/>
            <a:ext cx="6557921" cy="767688"/>
          </a:xfrm>
        </p:spPr>
        <p:txBody>
          <a:bodyPr anchor="b">
            <a:normAutofit/>
          </a:bodyPr>
          <a:lstStyle/>
          <a:p>
            <a:r>
              <a:rPr lang="en-US" sz="2800"/>
              <a:t>Null Hypothesis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26152D8-615F-4A5A-886D-E14B136CD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3352800" y="1295400"/>
            <a:ext cx="7772400" cy="55626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9E2527-2147-4398-A102-A903516220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91932" y="1447800"/>
            <a:ext cx="6557921" cy="4800599"/>
          </a:xfrm>
        </p:spPr>
        <p:txBody>
          <a:bodyPr anchor="t"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400" dirty="0"/>
              <a:t>There is no correlation between the availability of OB/GYN practitioners and the infant mortality rate.</a:t>
            </a:r>
          </a:p>
        </p:txBody>
      </p:sp>
    </p:spTree>
    <p:extLst>
      <p:ext uri="{BB962C8B-B14F-4D97-AF65-F5344CB8AC3E}">
        <p14:creationId xmlns:p14="http://schemas.microsoft.com/office/powerpoint/2010/main" val="42630763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7000"/>
                <a:hueMod val="88000"/>
                <a:satMod val="130000"/>
                <a:lumMod val="124000"/>
              </a:schemeClr>
            </a:gs>
            <a:gs pos="100000">
              <a:schemeClr val="bg1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BEC3B71-41E0-49F8-96A2-B55F382CEA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5000"/>
            <a:grayscl/>
          </a:blip>
          <a:srcRect l="2222" r="1" b="1"/>
          <a:stretch/>
        </p:blipFill>
        <p:spPr>
          <a:xfrm>
            <a:off x="20" y="-1"/>
            <a:ext cx="1219198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F713A6D-0288-4F48-A9E4-DF9C6F36E2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>
            <a:normAutofit/>
          </a:bodyPr>
          <a:lstStyle/>
          <a:p>
            <a:r>
              <a:rPr lang="en-US" dirty="0"/>
              <a:t>Summary Statistics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D187C4E-14B9-4504-B200-5127823FA7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D160A6-B537-4106-9748-3E0F67879A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9245" y="1953083"/>
            <a:ext cx="3654560" cy="2170783"/>
          </a:xfrm>
        </p:spPr>
        <p:txBody>
          <a:bodyPr numCol="1">
            <a:normAutofit/>
          </a:bodyPr>
          <a:lstStyle/>
          <a:p>
            <a:pPr marL="0" indent="0">
              <a:buNone/>
            </a:pPr>
            <a:r>
              <a:rPr lang="en-US" sz="2800" dirty="0"/>
              <a:t>Mortality Rates</a:t>
            </a:r>
          </a:p>
          <a:p>
            <a:pPr lvl="1"/>
            <a:r>
              <a:rPr lang="en-US" sz="2400" dirty="0"/>
              <a:t>Mean: 4.46</a:t>
            </a:r>
          </a:p>
          <a:p>
            <a:pPr lvl="1"/>
            <a:r>
              <a:rPr lang="en-US" sz="2400" dirty="0"/>
              <a:t>Median: 3.0</a:t>
            </a:r>
          </a:p>
          <a:p>
            <a:pPr lvl="1"/>
            <a:r>
              <a:rPr lang="en-US" sz="2400" dirty="0"/>
              <a:t>Mode: 1.0</a:t>
            </a:r>
          </a:p>
          <a:p>
            <a:pPr lvl="1"/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1BE7703-1EF8-4156-AAB2-280EB2DC2EA5}"/>
              </a:ext>
            </a:extLst>
          </p:cNvPr>
          <p:cNvSpPr txBox="1">
            <a:spLocks/>
          </p:cNvSpPr>
          <p:nvPr/>
        </p:nvSpPr>
        <p:spPr>
          <a:xfrm>
            <a:off x="7642307" y="1953083"/>
            <a:ext cx="4053841" cy="2379616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n-US" sz="2800" dirty="0"/>
              <a:t>OB/GYN Workforce</a:t>
            </a:r>
          </a:p>
          <a:p>
            <a:pPr lvl="1"/>
            <a:r>
              <a:rPr lang="en-US" sz="2400" dirty="0"/>
              <a:t>Mean: 14.5</a:t>
            </a:r>
          </a:p>
          <a:p>
            <a:pPr lvl="1"/>
            <a:r>
              <a:rPr lang="en-US" sz="2400" dirty="0"/>
              <a:t>Median: 5.5</a:t>
            </a:r>
          </a:p>
          <a:p>
            <a:pPr lvl="1"/>
            <a:r>
              <a:rPr lang="en-US" sz="2400" dirty="0"/>
              <a:t>Mode: 1.0</a:t>
            </a:r>
          </a:p>
          <a:p>
            <a:pPr lvl="1"/>
            <a:endParaRPr lang="en-US" sz="24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F79BE30-5D55-4EFC-8E5A-7FB268F1A710}"/>
              </a:ext>
            </a:extLst>
          </p:cNvPr>
          <p:cNvSpPr txBox="1">
            <a:spLocks/>
          </p:cNvSpPr>
          <p:nvPr/>
        </p:nvSpPr>
        <p:spPr>
          <a:xfrm>
            <a:off x="4268720" y="4241162"/>
            <a:ext cx="3654559" cy="781051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n-US" sz="2800" dirty="0"/>
              <a:t>County Populations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8DA0966-324A-4969-BCDE-47412F4F95FE}"/>
              </a:ext>
            </a:extLst>
          </p:cNvPr>
          <p:cNvSpPr txBox="1">
            <a:spLocks/>
          </p:cNvSpPr>
          <p:nvPr/>
        </p:nvSpPr>
        <p:spPr>
          <a:xfrm>
            <a:off x="3104604" y="4814297"/>
            <a:ext cx="5982789" cy="781051"/>
          </a:xfrm>
          <a:prstGeom prst="rect">
            <a:avLst/>
          </a:prstGeom>
        </p:spPr>
        <p:txBody>
          <a:bodyPr vert="horz" lIns="91440" tIns="45720" rIns="91440" bIns="45720" numCol="2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2400" dirty="0"/>
              <a:t>Mean: 71,142</a:t>
            </a:r>
            <a:endParaRPr lang="en-US" dirty="0"/>
          </a:p>
          <a:p>
            <a:r>
              <a:rPr lang="en-US" sz="2400" dirty="0"/>
              <a:t>Median</a:t>
            </a:r>
            <a:r>
              <a:rPr lang="en-US" sz="2600" dirty="0"/>
              <a:t>: </a:t>
            </a:r>
            <a:r>
              <a:rPr lang="en-US" sz="2400" dirty="0"/>
              <a:t>33,978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11139705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9BB465-8655-4564-8D9B-FB6FA7A7A1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2382" y="1454964"/>
            <a:ext cx="6261917" cy="330884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200" dirty="0"/>
              <a:t>OB/GYN Presence</a:t>
            </a:r>
          </a:p>
        </p:txBody>
      </p:sp>
      <p:pic>
        <p:nvPicPr>
          <p:cNvPr id="5" name="Content Placeholder 4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4598EEDB-571A-4618-B8B2-128921BBAD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3" r="-1" b="-1"/>
          <a:stretch/>
        </p:blipFill>
        <p:spPr>
          <a:xfrm>
            <a:off x="-1" y="10"/>
            <a:ext cx="4634681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7982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29" name="Oval 28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757B325C-3E35-45CF-9D07-3BCB281F3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9BB465-8655-4564-8D9B-FB6FA7A7A1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925" y="1325880"/>
            <a:ext cx="3352375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OB/GYN Presence</a:t>
            </a:r>
          </a:p>
        </p:txBody>
      </p:sp>
      <p:sp>
        <p:nvSpPr>
          <p:cNvPr id="39" name="Freeform 36">
            <a:extLst>
              <a:ext uri="{FF2B5EF4-FFF2-40B4-BE49-F238E27FC236}">
                <a16:creationId xmlns:a16="http://schemas.microsoft.com/office/drawing/2014/main" id="{C24BEC42-AFF3-40D1-93A2-A27A42E1E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1" name="Freeform: Shape 40">
            <a:extLst>
              <a:ext uri="{FF2B5EF4-FFF2-40B4-BE49-F238E27FC236}">
                <a16:creationId xmlns:a16="http://schemas.microsoft.com/office/drawing/2014/main" id="{608F427C-1EC9-4280-9367-F2B3AA063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809954" cy="6858000"/>
          </a:xfrm>
          <a:custGeom>
            <a:avLst/>
            <a:gdLst>
              <a:gd name="connsiteX0" fmla="*/ 6465239 w 7809954"/>
              <a:gd name="connsiteY0" fmla="*/ 0 h 6858000"/>
              <a:gd name="connsiteX1" fmla="*/ 7808777 w 7809954"/>
              <a:gd name="connsiteY1" fmla="*/ 0 h 6858000"/>
              <a:gd name="connsiteX2" fmla="*/ 7783732 w 7809954"/>
              <a:gd name="connsiteY2" fmla="*/ 155676 h 6858000"/>
              <a:gd name="connsiteX3" fmla="*/ 7759863 w 7809954"/>
              <a:gd name="connsiteY3" fmla="*/ 310667 h 6858000"/>
              <a:gd name="connsiteX4" fmla="*/ 7736499 w 7809954"/>
              <a:gd name="connsiteY4" fmla="*/ 466344 h 6858000"/>
              <a:gd name="connsiteX5" fmla="*/ 7716496 w 7809954"/>
              <a:gd name="connsiteY5" fmla="*/ 622706 h 6858000"/>
              <a:gd name="connsiteX6" fmla="*/ 7696325 w 7809954"/>
              <a:gd name="connsiteY6" fmla="*/ 778383 h 6858000"/>
              <a:gd name="connsiteX7" fmla="*/ 7677499 w 7809954"/>
              <a:gd name="connsiteY7" fmla="*/ 934745 h 6858000"/>
              <a:gd name="connsiteX8" fmla="*/ 7661363 w 7809954"/>
              <a:gd name="connsiteY8" fmla="*/ 1089050 h 6858000"/>
              <a:gd name="connsiteX9" fmla="*/ 7646067 w 7809954"/>
              <a:gd name="connsiteY9" fmla="*/ 1245413 h 6858000"/>
              <a:gd name="connsiteX10" fmla="*/ 7632115 w 7809954"/>
              <a:gd name="connsiteY10" fmla="*/ 1401089 h 6858000"/>
              <a:gd name="connsiteX11" fmla="*/ 7620013 w 7809954"/>
              <a:gd name="connsiteY11" fmla="*/ 1554023 h 6858000"/>
              <a:gd name="connsiteX12" fmla="*/ 7607910 w 7809954"/>
              <a:gd name="connsiteY12" fmla="*/ 1709013 h 6858000"/>
              <a:gd name="connsiteX13" fmla="*/ 7597825 w 7809954"/>
              <a:gd name="connsiteY13" fmla="*/ 1861947 h 6858000"/>
              <a:gd name="connsiteX14" fmla="*/ 7589925 w 7809954"/>
              <a:gd name="connsiteY14" fmla="*/ 2014880 h 6858000"/>
              <a:gd name="connsiteX15" fmla="*/ 7581688 w 7809954"/>
              <a:gd name="connsiteY15" fmla="*/ 2167128 h 6858000"/>
              <a:gd name="connsiteX16" fmla="*/ 7574797 w 7809954"/>
              <a:gd name="connsiteY16" fmla="*/ 2318004 h 6858000"/>
              <a:gd name="connsiteX17" fmla="*/ 7569922 w 7809954"/>
              <a:gd name="connsiteY17" fmla="*/ 2467508 h 6858000"/>
              <a:gd name="connsiteX18" fmla="*/ 7565720 w 7809954"/>
              <a:gd name="connsiteY18" fmla="*/ 2617013 h 6858000"/>
              <a:gd name="connsiteX19" fmla="*/ 7561686 w 7809954"/>
              <a:gd name="connsiteY19" fmla="*/ 2765145 h 6858000"/>
              <a:gd name="connsiteX20" fmla="*/ 7559837 w 7809954"/>
              <a:gd name="connsiteY20" fmla="*/ 2911221 h 6858000"/>
              <a:gd name="connsiteX21" fmla="*/ 7557820 w 7809954"/>
              <a:gd name="connsiteY21" fmla="*/ 3057296 h 6858000"/>
              <a:gd name="connsiteX22" fmla="*/ 7556811 w 7809954"/>
              <a:gd name="connsiteY22" fmla="*/ 3201314 h 6858000"/>
              <a:gd name="connsiteX23" fmla="*/ 7557820 w 7809954"/>
              <a:gd name="connsiteY23" fmla="*/ 3343960 h 6858000"/>
              <a:gd name="connsiteX24" fmla="*/ 7557820 w 7809954"/>
              <a:gd name="connsiteY24" fmla="*/ 3485235 h 6858000"/>
              <a:gd name="connsiteX25" fmla="*/ 7559837 w 7809954"/>
              <a:gd name="connsiteY25" fmla="*/ 3625138 h 6858000"/>
              <a:gd name="connsiteX26" fmla="*/ 7562862 w 7809954"/>
              <a:gd name="connsiteY26" fmla="*/ 3762298 h 6858000"/>
              <a:gd name="connsiteX27" fmla="*/ 7565720 w 7809954"/>
              <a:gd name="connsiteY27" fmla="*/ 3898087 h 6858000"/>
              <a:gd name="connsiteX28" fmla="*/ 7568914 w 7809954"/>
              <a:gd name="connsiteY28" fmla="*/ 4031132 h 6858000"/>
              <a:gd name="connsiteX29" fmla="*/ 7573788 w 7809954"/>
              <a:gd name="connsiteY29" fmla="*/ 4163491 h 6858000"/>
              <a:gd name="connsiteX30" fmla="*/ 7578999 w 7809954"/>
              <a:gd name="connsiteY30" fmla="*/ 4293793 h 6858000"/>
              <a:gd name="connsiteX31" fmla="*/ 7583705 w 7809954"/>
              <a:gd name="connsiteY31" fmla="*/ 4421352 h 6858000"/>
              <a:gd name="connsiteX32" fmla="*/ 7596985 w 7809954"/>
              <a:gd name="connsiteY32" fmla="*/ 4670298 h 6858000"/>
              <a:gd name="connsiteX33" fmla="*/ 7611104 w 7809954"/>
              <a:gd name="connsiteY33" fmla="*/ 4908956 h 6858000"/>
              <a:gd name="connsiteX34" fmla="*/ 7625896 w 7809954"/>
              <a:gd name="connsiteY34" fmla="*/ 5138013 h 6858000"/>
              <a:gd name="connsiteX35" fmla="*/ 7642201 w 7809954"/>
              <a:gd name="connsiteY35" fmla="*/ 5354726 h 6858000"/>
              <a:gd name="connsiteX36" fmla="*/ 7659178 w 7809954"/>
              <a:gd name="connsiteY36" fmla="*/ 5561838 h 6858000"/>
              <a:gd name="connsiteX37" fmla="*/ 7677499 w 7809954"/>
              <a:gd name="connsiteY37" fmla="*/ 5753862 h 6858000"/>
              <a:gd name="connsiteX38" fmla="*/ 7695485 w 7809954"/>
              <a:gd name="connsiteY38" fmla="*/ 5934227 h 6858000"/>
              <a:gd name="connsiteX39" fmla="*/ 7713470 w 7809954"/>
              <a:gd name="connsiteY39" fmla="*/ 6100191 h 6858000"/>
              <a:gd name="connsiteX40" fmla="*/ 7730447 w 7809954"/>
              <a:gd name="connsiteY40" fmla="*/ 6252438 h 6858000"/>
              <a:gd name="connsiteX41" fmla="*/ 7746584 w 7809954"/>
              <a:gd name="connsiteY41" fmla="*/ 6387541 h 6858000"/>
              <a:gd name="connsiteX42" fmla="*/ 7761880 w 7809954"/>
              <a:gd name="connsiteY42" fmla="*/ 6509613 h 6858000"/>
              <a:gd name="connsiteX43" fmla="*/ 7774655 w 7809954"/>
              <a:gd name="connsiteY43" fmla="*/ 6612483 h 6858000"/>
              <a:gd name="connsiteX44" fmla="*/ 7786757 w 7809954"/>
              <a:gd name="connsiteY44" fmla="*/ 6698894 h 6858000"/>
              <a:gd name="connsiteX45" fmla="*/ 7804071 w 7809954"/>
              <a:gd name="connsiteY45" fmla="*/ 6817538 h 6858000"/>
              <a:gd name="connsiteX46" fmla="*/ 7809954 w 7809954"/>
              <a:gd name="connsiteY46" fmla="*/ 6858000 h 6858000"/>
              <a:gd name="connsiteX47" fmla="*/ 7157124 w 7809954"/>
              <a:gd name="connsiteY47" fmla="*/ 6858000 h 6858000"/>
              <a:gd name="connsiteX48" fmla="*/ 7157124 w 7809954"/>
              <a:gd name="connsiteY48" fmla="*/ 6858000 h 6858000"/>
              <a:gd name="connsiteX49" fmla="*/ 0 w 7809954"/>
              <a:gd name="connsiteY49" fmla="*/ 6858000 h 6858000"/>
              <a:gd name="connsiteX50" fmla="*/ 0 w 7809954"/>
              <a:gd name="connsiteY50" fmla="*/ 0 h 6858000"/>
              <a:gd name="connsiteX51" fmla="*/ 6465239 w 780995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809954" h="6858000">
                <a:moveTo>
                  <a:pt x="6465239" y="0"/>
                </a:moveTo>
                <a:lnTo>
                  <a:pt x="7808777" y="0"/>
                </a:lnTo>
                <a:lnTo>
                  <a:pt x="7783732" y="155676"/>
                </a:lnTo>
                <a:lnTo>
                  <a:pt x="7759863" y="310667"/>
                </a:lnTo>
                <a:lnTo>
                  <a:pt x="7736499" y="466344"/>
                </a:lnTo>
                <a:lnTo>
                  <a:pt x="7716496" y="622706"/>
                </a:lnTo>
                <a:lnTo>
                  <a:pt x="7696325" y="778383"/>
                </a:lnTo>
                <a:lnTo>
                  <a:pt x="7677499" y="934745"/>
                </a:lnTo>
                <a:lnTo>
                  <a:pt x="7661363" y="1089050"/>
                </a:lnTo>
                <a:lnTo>
                  <a:pt x="7646067" y="1245413"/>
                </a:lnTo>
                <a:lnTo>
                  <a:pt x="7632115" y="1401089"/>
                </a:lnTo>
                <a:lnTo>
                  <a:pt x="7620013" y="1554023"/>
                </a:lnTo>
                <a:lnTo>
                  <a:pt x="7607910" y="1709013"/>
                </a:lnTo>
                <a:lnTo>
                  <a:pt x="7597825" y="1861947"/>
                </a:lnTo>
                <a:lnTo>
                  <a:pt x="7589925" y="2014880"/>
                </a:lnTo>
                <a:lnTo>
                  <a:pt x="7581688" y="2167128"/>
                </a:lnTo>
                <a:lnTo>
                  <a:pt x="7574797" y="2318004"/>
                </a:lnTo>
                <a:lnTo>
                  <a:pt x="7569922" y="2467508"/>
                </a:lnTo>
                <a:lnTo>
                  <a:pt x="7565720" y="2617013"/>
                </a:lnTo>
                <a:lnTo>
                  <a:pt x="7561686" y="2765145"/>
                </a:lnTo>
                <a:lnTo>
                  <a:pt x="7559837" y="2911221"/>
                </a:lnTo>
                <a:lnTo>
                  <a:pt x="7557820" y="3057296"/>
                </a:lnTo>
                <a:lnTo>
                  <a:pt x="7556811" y="3201314"/>
                </a:lnTo>
                <a:lnTo>
                  <a:pt x="7557820" y="3343960"/>
                </a:lnTo>
                <a:lnTo>
                  <a:pt x="7557820" y="3485235"/>
                </a:lnTo>
                <a:lnTo>
                  <a:pt x="7559837" y="3625138"/>
                </a:lnTo>
                <a:lnTo>
                  <a:pt x="7562862" y="3762298"/>
                </a:lnTo>
                <a:lnTo>
                  <a:pt x="7565720" y="3898087"/>
                </a:lnTo>
                <a:lnTo>
                  <a:pt x="7568914" y="4031132"/>
                </a:lnTo>
                <a:lnTo>
                  <a:pt x="7573788" y="4163491"/>
                </a:lnTo>
                <a:lnTo>
                  <a:pt x="7578999" y="4293793"/>
                </a:lnTo>
                <a:lnTo>
                  <a:pt x="7583705" y="4421352"/>
                </a:lnTo>
                <a:lnTo>
                  <a:pt x="7596985" y="4670298"/>
                </a:lnTo>
                <a:lnTo>
                  <a:pt x="7611104" y="4908956"/>
                </a:lnTo>
                <a:lnTo>
                  <a:pt x="7625896" y="5138013"/>
                </a:lnTo>
                <a:lnTo>
                  <a:pt x="7642201" y="5354726"/>
                </a:lnTo>
                <a:lnTo>
                  <a:pt x="7659178" y="5561838"/>
                </a:lnTo>
                <a:lnTo>
                  <a:pt x="7677499" y="5753862"/>
                </a:lnTo>
                <a:lnTo>
                  <a:pt x="7695485" y="5934227"/>
                </a:lnTo>
                <a:lnTo>
                  <a:pt x="7713470" y="6100191"/>
                </a:lnTo>
                <a:lnTo>
                  <a:pt x="7730447" y="6252438"/>
                </a:lnTo>
                <a:lnTo>
                  <a:pt x="7746584" y="6387541"/>
                </a:lnTo>
                <a:lnTo>
                  <a:pt x="7761880" y="6509613"/>
                </a:lnTo>
                <a:lnTo>
                  <a:pt x="7774655" y="6612483"/>
                </a:lnTo>
                <a:lnTo>
                  <a:pt x="7786757" y="6698894"/>
                </a:lnTo>
                <a:lnTo>
                  <a:pt x="7804071" y="6817538"/>
                </a:lnTo>
                <a:lnTo>
                  <a:pt x="7809954" y="6858000"/>
                </a:lnTo>
                <a:lnTo>
                  <a:pt x="7157124" y="6858000"/>
                </a:lnTo>
                <a:lnTo>
                  <a:pt x="7157124" y="6858000"/>
                </a:lnTo>
                <a:lnTo>
                  <a:pt x="0" y="6858000"/>
                </a:lnTo>
                <a:lnTo>
                  <a:pt x="0" y="0"/>
                </a:lnTo>
                <a:lnTo>
                  <a:pt x="646523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98810A7-E114-447A-A7D6-69B27CFB5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4598EEDB-571A-4618-B8B2-128921BBAD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149426" y="111876"/>
            <a:ext cx="7373345" cy="5622174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4938060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44" name="Oval 43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9BB465-8655-4564-8D9B-FB6FA7A7A1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2382" y="1454964"/>
            <a:ext cx="6261917" cy="330884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200" dirty="0"/>
              <a:t>Total Deaths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51274C7-62CC-4179-8135-CEB437805B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82" r="2320" b="-1"/>
          <a:stretch/>
        </p:blipFill>
        <p:spPr>
          <a:xfrm>
            <a:off x="-1" y="10"/>
            <a:ext cx="4634681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8501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44" name="Oval 43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9BB465-8655-4564-8D9B-FB6FA7A7A1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2382" y="1454964"/>
            <a:ext cx="6261917" cy="330884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700"/>
              <a:t>Mortality Rate (per 10,000 residents)</a:t>
            </a:r>
          </a:p>
        </p:txBody>
      </p:sp>
      <p:pic>
        <p:nvPicPr>
          <p:cNvPr id="7" name="Content Placeholder 6" descr="A close up of a map&#10;&#10;Description automatically generated">
            <a:extLst>
              <a:ext uri="{FF2B5EF4-FFF2-40B4-BE49-F238E27FC236}">
                <a16:creationId xmlns:a16="http://schemas.microsoft.com/office/drawing/2014/main" id="{3B8B8519-76EA-44FD-8006-49904C2705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89" r="9389" b="-1"/>
          <a:stretch/>
        </p:blipFill>
        <p:spPr>
          <a:xfrm>
            <a:off x="-1" y="10"/>
            <a:ext cx="4634681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82507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358</Words>
  <Application>Microsoft Office PowerPoint</Application>
  <PresentationFormat>Widescreen</PresentationFormat>
  <Paragraphs>54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Century Gothic</vt:lpstr>
      <vt:lpstr>Wingdings 3</vt:lpstr>
      <vt:lpstr>Ion</vt:lpstr>
      <vt:lpstr>OB/GYN Workforce vs Infant Mortality</vt:lpstr>
      <vt:lpstr>Why this story is worth telling</vt:lpstr>
      <vt:lpstr>Hypothesis</vt:lpstr>
      <vt:lpstr>Null Hypothesis</vt:lpstr>
      <vt:lpstr>Summary Statistics</vt:lpstr>
      <vt:lpstr>OB/GYN Presence</vt:lpstr>
      <vt:lpstr>OB/GYN Presence</vt:lpstr>
      <vt:lpstr>Total Deaths</vt:lpstr>
      <vt:lpstr>Mortality Rate (per 10,000 residents)</vt:lpstr>
      <vt:lpstr>PowerPoint Presentation</vt:lpstr>
      <vt:lpstr>PowerPoint Presentation</vt:lpstr>
      <vt:lpstr>PowerPoint Presentation</vt:lpstr>
      <vt:lpstr>Other things to consider:</vt:lpstr>
      <vt:lpstr>Sources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OB/GYN Workforce vs Infant Mortality</dc:title>
  <dc:creator>Jeremy Stewart</dc:creator>
  <cp:lastModifiedBy>Jeremy Stewart</cp:lastModifiedBy>
  <cp:revision>1</cp:revision>
  <dcterms:created xsi:type="dcterms:W3CDTF">2020-01-25T15:18:28Z</dcterms:created>
  <dcterms:modified xsi:type="dcterms:W3CDTF">2020-01-25T15:28:31Z</dcterms:modified>
</cp:coreProperties>
</file>